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4630400" cy="8229600"/>
  <p:notesSz cx="8229600" cy="14630400"/>
  <p:embeddedFontLst>
    <p:embeddedFont>
      <p:font typeface="Meiryo" panose="020B0604030504040204" pitchFamily="34" charset="-128"/>
      <p:regular r:id="rId11"/>
      <p:bold r:id="rId12"/>
      <p:italic r:id="rId13"/>
      <p:boldItalic r:id="rId14"/>
    </p:embeddedFont>
    <p:embeddedFont>
      <p:font typeface="Inter" panose="02000503000000020004" pitchFamily="2" charset="0"/>
      <p:regular r:id="rId15"/>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93"/>
    <p:restoredTop sz="94610"/>
  </p:normalViewPr>
  <p:slideViewPr>
    <p:cSldViewPr snapToGrid="0" snapToObjects="1">
      <p:cViewPr varScale="1">
        <p:scale>
          <a:sx n="125" d="100"/>
          <a:sy n="125" d="100"/>
        </p:scale>
        <p:origin x="160"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5868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2799" y="1120140"/>
            <a:ext cx="7711202" cy="1853803"/>
          </a:xfrm>
          <a:prstGeom prst="rect">
            <a:avLst/>
          </a:prstGeom>
          <a:noFill/>
          <a:ln/>
        </p:spPr>
        <p:txBody>
          <a:bodyPr wrap="square" lIns="0" tIns="0" rIns="0" bIns="0" rtlCol="0" anchor="t"/>
          <a:lstStyle/>
          <a:p>
            <a:pPr marL="0" indent="0">
              <a:lnSpc>
                <a:spcPts val="7250"/>
              </a:lnSpc>
              <a:buNone/>
            </a:pPr>
            <a:r>
              <a:rPr lang="en-US" sz="5400" b="1" dirty="0" err="1">
                <a:solidFill>
                  <a:srgbClr val="000000"/>
                </a:solidFill>
                <a:latin typeface="Meiryo" panose="020B0604030504040204" pitchFamily="34" charset="-128"/>
                <a:ea typeface="Meiryo" panose="020B0604030504040204" pitchFamily="34" charset="-128"/>
                <a:cs typeface="Petrona Bold" pitchFamily="34" charset="-120"/>
              </a:rPr>
              <a:t>ビーチスプリントと</a:t>
            </a:r>
            <a:endParaRPr lang="en-US" sz="5400" b="1" dirty="0">
              <a:solidFill>
                <a:srgbClr val="000000"/>
              </a:solidFill>
              <a:latin typeface="Meiryo" panose="020B0604030504040204" pitchFamily="34" charset="-128"/>
              <a:ea typeface="Meiryo" panose="020B0604030504040204" pitchFamily="34" charset="-128"/>
              <a:cs typeface="Petrona Bold" pitchFamily="34" charset="-120"/>
            </a:endParaRPr>
          </a:p>
          <a:p>
            <a:pPr marL="0" indent="0">
              <a:lnSpc>
                <a:spcPts val="7250"/>
              </a:lnSpc>
              <a:buNone/>
            </a:pPr>
            <a:r>
              <a:rPr lang="ja-JP" altLang="en-US" sz="5400" b="1">
                <a:solidFill>
                  <a:srgbClr val="000000"/>
                </a:solidFill>
                <a:latin typeface="Meiryo" panose="020B0604030504040204" pitchFamily="34" charset="-128"/>
                <a:ea typeface="Meiryo" panose="020B0604030504040204" pitchFamily="34" charset="-128"/>
                <a:cs typeface="Petrona Bold" pitchFamily="34" charset="-120"/>
              </a:rPr>
              <a:t>　</a:t>
            </a:r>
            <a:r>
              <a:rPr lang="en-US" sz="5400" b="1" dirty="0" err="1">
                <a:solidFill>
                  <a:srgbClr val="000000"/>
                </a:solidFill>
                <a:latin typeface="Meiryo" panose="020B0604030504040204" pitchFamily="34" charset="-128"/>
                <a:ea typeface="Meiryo" panose="020B0604030504040204" pitchFamily="34" charset="-128"/>
                <a:cs typeface="Petrona Bold" pitchFamily="34" charset="-120"/>
              </a:rPr>
              <a:t>ブルーフラッグの連携</a:t>
            </a:r>
            <a:endParaRPr lang="en-US" sz="5400" dirty="0">
              <a:latin typeface="Meiryo" panose="020B0604030504040204" pitchFamily="34" charset="-128"/>
              <a:ea typeface="Meiryo" panose="020B0604030504040204" pitchFamily="34" charset="-128"/>
            </a:endParaRPr>
          </a:p>
        </p:txBody>
      </p:sp>
      <p:sp>
        <p:nvSpPr>
          <p:cNvPr id="4" name="Text 1"/>
          <p:cNvSpPr/>
          <p:nvPr/>
        </p:nvSpPr>
        <p:spPr>
          <a:xfrm>
            <a:off x="6202799" y="3281005"/>
            <a:ext cx="6437233" cy="671632"/>
          </a:xfrm>
          <a:prstGeom prst="rect">
            <a:avLst/>
          </a:prstGeom>
          <a:noFill/>
          <a:ln/>
        </p:spPr>
        <p:txBody>
          <a:bodyPr wrap="none" lIns="0" tIns="0" rIns="0" bIns="0" rtlCol="0" anchor="t"/>
          <a:lstStyle/>
          <a:p>
            <a:pPr marL="0" indent="0">
              <a:lnSpc>
                <a:spcPts val="5250"/>
              </a:lnSpc>
              <a:buNone/>
            </a:pPr>
            <a:r>
              <a:rPr lang="en-US" sz="4200" b="1" dirty="0">
                <a:solidFill>
                  <a:srgbClr val="000000"/>
                </a:solidFill>
                <a:latin typeface="Meiryo" panose="020B0604030504040204" pitchFamily="34" charset="-128"/>
                <a:ea typeface="Meiryo" panose="020B0604030504040204" pitchFamily="34" charset="-128"/>
                <a:cs typeface="Petrona Bold" pitchFamily="34" charset="-120"/>
              </a:rPr>
              <a:t>新たなスポーツ環境の創生</a:t>
            </a:r>
            <a:endParaRPr lang="en-US" sz="4200" dirty="0">
              <a:latin typeface="Meiryo" panose="020B0604030504040204" pitchFamily="34" charset="-128"/>
              <a:ea typeface="Meiryo" panose="020B0604030504040204" pitchFamily="34" charset="-128"/>
            </a:endParaRPr>
          </a:p>
        </p:txBody>
      </p:sp>
      <p:sp>
        <p:nvSpPr>
          <p:cNvPr id="5" name="Text 2"/>
          <p:cNvSpPr/>
          <p:nvPr/>
        </p:nvSpPr>
        <p:spPr>
          <a:xfrm>
            <a:off x="6202799" y="4259699"/>
            <a:ext cx="7711202" cy="1637109"/>
          </a:xfrm>
          <a:prstGeom prst="rect">
            <a:avLst/>
          </a:prstGeom>
          <a:noFill/>
          <a:ln/>
        </p:spPr>
        <p:txBody>
          <a:bodyPr wrap="square" lIns="0" tIns="0" rIns="0" bIns="0" rtlCol="0" anchor="t"/>
          <a:lstStyle/>
          <a:p>
            <a:pPr marL="0" indent="0">
              <a:lnSpc>
                <a:spcPts val="2550"/>
              </a:lnSpc>
              <a:buNone/>
            </a:pPr>
            <a:r>
              <a:rPr lang="en-US" sz="1600" dirty="0">
                <a:solidFill>
                  <a:srgbClr val="272525"/>
                </a:solidFill>
                <a:latin typeface="Meiryo" panose="020B0604030504040204" pitchFamily="34" charset="-128"/>
                <a:ea typeface="Meiryo" panose="020B0604030504040204" pitchFamily="34" charset="-128"/>
                <a:cs typeface="Inter" pitchFamily="34" charset="-120"/>
              </a:rPr>
              <a:t>革新的なスポーツイベントと環境保護の融合が、新たな時代を切り開きます。ビーチスプリント競技とブルーフラッグ認証ビーチの協力により、スポーツの概念を超えた新しい体験が生まれようとしています。この取り組みは、スポーツ愛好家の皆様に刺激的な挑戦の場を提供するだけでなく、環境問題やSDGs達成に関心を持つ方々にも、持続可能な社会の実現に向けた具体的な行動の機会をもたらします。</a:t>
            </a:r>
            <a:endParaRPr lang="en-US" sz="1600" dirty="0">
              <a:latin typeface="Meiryo" panose="020B0604030504040204" pitchFamily="34" charset="-128"/>
              <a:ea typeface="Meiryo" panose="020B0604030504040204" pitchFamily="34" charset="-128"/>
            </a:endParaRPr>
          </a:p>
        </p:txBody>
      </p:sp>
      <p:sp>
        <p:nvSpPr>
          <p:cNvPr id="6" name="Text 3"/>
          <p:cNvSpPr/>
          <p:nvPr/>
        </p:nvSpPr>
        <p:spPr>
          <a:xfrm>
            <a:off x="6202799" y="6127075"/>
            <a:ext cx="7711202" cy="982266"/>
          </a:xfrm>
          <a:prstGeom prst="rect">
            <a:avLst/>
          </a:prstGeom>
          <a:noFill/>
          <a:ln/>
        </p:spPr>
        <p:txBody>
          <a:bodyPr wrap="square" lIns="0" tIns="0" rIns="0" bIns="0" rtlCol="0" anchor="t"/>
          <a:lstStyle/>
          <a:p>
            <a:pPr marL="0" indent="0">
              <a:lnSpc>
                <a:spcPts val="2550"/>
              </a:lnSpc>
              <a:buNone/>
            </a:pPr>
            <a:r>
              <a:rPr lang="en-US" sz="1600" dirty="0">
                <a:solidFill>
                  <a:srgbClr val="272525"/>
                </a:solidFill>
                <a:latin typeface="Meiryo" panose="020B0604030504040204" pitchFamily="34" charset="-128"/>
                <a:ea typeface="Meiryo" panose="020B0604030504040204" pitchFamily="34" charset="-128"/>
                <a:cs typeface="Inter" pitchFamily="34" charset="-120"/>
              </a:rPr>
              <a:t>自然との共生を体感しながら、心身ともに健康的な生活を追求する。それが私たちの目指す新しいスポーツ環境の姿です。この革新的な取り組みが、どのように私たちの生活や社会を変えていくのか、一緒に見ていきましょう。</a:t>
            </a:r>
            <a:endParaRPr lang="en-US" sz="1600" dirty="0">
              <a:latin typeface="Meiryo" panose="020B0604030504040204" pitchFamily="34" charset="-128"/>
              <a:ea typeface="Meiryo" panose="020B060403050404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150388"/>
            <a:ext cx="7131844" cy="744260"/>
          </a:xfrm>
          <a:prstGeom prst="rect">
            <a:avLst/>
          </a:prstGeom>
          <a:noFill/>
          <a:ln/>
        </p:spPr>
        <p:txBody>
          <a:bodyPr wrap="none" lIns="0" tIns="0" rIns="0" bIns="0" rtlCol="0" anchor="t"/>
          <a:lstStyle/>
          <a:p>
            <a:pPr marL="0" indent="0">
              <a:lnSpc>
                <a:spcPts val="5850"/>
              </a:lnSpc>
              <a:buNone/>
            </a:pPr>
            <a:r>
              <a:rPr lang="en-US" sz="4650" b="1" dirty="0">
                <a:solidFill>
                  <a:srgbClr val="000000"/>
                </a:solidFill>
                <a:latin typeface="Meiryo" panose="020B0604030504040204" pitchFamily="34" charset="-128"/>
                <a:ea typeface="Meiryo" panose="020B0604030504040204" pitchFamily="34" charset="-128"/>
                <a:cs typeface="Petrona Bold" pitchFamily="34" charset="-120"/>
              </a:rPr>
              <a:t>新たなスポーツ環境の創生</a:t>
            </a:r>
            <a:endParaRPr lang="en-US" sz="4650" dirty="0">
              <a:latin typeface="Meiryo" panose="020B0604030504040204" pitchFamily="34" charset="-128"/>
              <a:ea typeface="Meiryo" panose="020B0604030504040204" pitchFamily="34" charset="-128"/>
            </a:endParaRPr>
          </a:p>
        </p:txBody>
      </p:sp>
      <p:sp>
        <p:nvSpPr>
          <p:cNvPr id="3" name="Text 1"/>
          <p:cNvSpPr/>
          <p:nvPr/>
        </p:nvSpPr>
        <p:spPr>
          <a:xfrm>
            <a:off x="793790" y="3461623"/>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Meiryo" panose="020B0604030504040204" pitchFamily="34" charset="-128"/>
                <a:ea typeface="Meiryo" panose="020B0604030504040204" pitchFamily="34" charset="-128"/>
                <a:cs typeface="Petrona Bold" pitchFamily="34" charset="-120"/>
              </a:rPr>
              <a:t>革新的な競技環境</a:t>
            </a:r>
            <a:endParaRPr lang="en-US" sz="2300" dirty="0">
              <a:latin typeface="Meiryo" panose="020B0604030504040204" pitchFamily="34" charset="-128"/>
              <a:ea typeface="Meiryo" panose="020B0604030504040204" pitchFamily="34" charset="-128"/>
            </a:endParaRPr>
          </a:p>
        </p:txBody>
      </p:sp>
      <p:sp>
        <p:nvSpPr>
          <p:cNvPr id="4" name="Text 2"/>
          <p:cNvSpPr/>
          <p:nvPr/>
        </p:nvSpPr>
        <p:spPr>
          <a:xfrm>
            <a:off x="793790" y="4060508"/>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Meiryo" panose="020B0604030504040204" pitchFamily="34" charset="-128"/>
                <a:ea typeface="Meiryo" panose="020B0604030504040204" pitchFamily="34" charset="-128"/>
                <a:cs typeface="Inter" pitchFamily="34" charset="-120"/>
              </a:rPr>
              <a:t>近代化されたスポーツ施設を活用し、既存の概念を超える新しいスポーツ体験を提供します。ビーチスプリントは、自然の中で最高のパフォーマンスを発揮する機会を競技者に与えます。</a:t>
            </a:r>
            <a:endParaRPr lang="en-US" sz="1750" dirty="0">
              <a:latin typeface="Meiryo" panose="020B0604030504040204" pitchFamily="34" charset="-128"/>
              <a:ea typeface="Meiryo" panose="020B0604030504040204" pitchFamily="34" charset="-128"/>
            </a:endParaRPr>
          </a:p>
        </p:txBody>
      </p:sp>
      <p:sp>
        <p:nvSpPr>
          <p:cNvPr id="5" name="Text 3"/>
          <p:cNvSpPr/>
          <p:nvPr/>
        </p:nvSpPr>
        <p:spPr>
          <a:xfrm>
            <a:off x="5332928" y="3461623"/>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Meiryo" panose="020B0604030504040204" pitchFamily="34" charset="-128"/>
                <a:ea typeface="Meiryo" panose="020B0604030504040204" pitchFamily="34" charset="-128"/>
                <a:cs typeface="Petrona Bold" pitchFamily="34" charset="-120"/>
              </a:rPr>
              <a:t>環境保護との融合</a:t>
            </a:r>
            <a:endParaRPr lang="en-US" sz="2300" dirty="0">
              <a:latin typeface="Meiryo" panose="020B0604030504040204" pitchFamily="34" charset="-128"/>
              <a:ea typeface="Meiryo" panose="020B0604030504040204" pitchFamily="34" charset="-128"/>
            </a:endParaRPr>
          </a:p>
        </p:txBody>
      </p:sp>
      <p:sp>
        <p:nvSpPr>
          <p:cNvPr id="6" name="Text 4"/>
          <p:cNvSpPr/>
          <p:nvPr/>
        </p:nvSpPr>
        <p:spPr>
          <a:xfrm>
            <a:off x="5332928" y="4060508"/>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Meiryo" panose="020B0604030504040204" pitchFamily="34" charset="-128"/>
                <a:ea typeface="Meiryo" panose="020B0604030504040204" pitchFamily="34" charset="-128"/>
                <a:cs typeface="Inter" pitchFamily="34" charset="-120"/>
              </a:rPr>
              <a:t>ブルーフラッグ認証ビーチを競技会場とすることで、スポーツと環境保護の理想的な融合を実現します。美しい海辺を舞台に、SDGsの実現に向けた具体的な取り組みを展開します。</a:t>
            </a:r>
            <a:endParaRPr lang="en-US" sz="1750" dirty="0">
              <a:latin typeface="Meiryo" panose="020B0604030504040204" pitchFamily="34" charset="-128"/>
              <a:ea typeface="Meiryo" panose="020B0604030504040204" pitchFamily="34" charset="-128"/>
            </a:endParaRPr>
          </a:p>
        </p:txBody>
      </p:sp>
      <p:sp>
        <p:nvSpPr>
          <p:cNvPr id="7" name="Text 5"/>
          <p:cNvSpPr/>
          <p:nvPr/>
        </p:nvSpPr>
        <p:spPr>
          <a:xfrm>
            <a:off x="9872067" y="3461623"/>
            <a:ext cx="2977039" cy="372070"/>
          </a:xfrm>
          <a:prstGeom prst="rect">
            <a:avLst/>
          </a:prstGeom>
          <a:noFill/>
          <a:ln/>
        </p:spPr>
        <p:txBody>
          <a:bodyPr wrap="none" lIns="0" tIns="0" rIns="0" bIns="0" rtlCol="0" anchor="t"/>
          <a:lstStyle/>
          <a:p>
            <a:pPr marL="0" indent="0">
              <a:lnSpc>
                <a:spcPts val="2900"/>
              </a:lnSpc>
              <a:buNone/>
            </a:pPr>
            <a:r>
              <a:rPr lang="en-US" sz="2300" b="1" dirty="0">
                <a:solidFill>
                  <a:srgbClr val="000000"/>
                </a:solidFill>
                <a:latin typeface="Meiryo" panose="020B0604030504040204" pitchFamily="34" charset="-128"/>
                <a:ea typeface="Meiryo" panose="020B0604030504040204" pitchFamily="34" charset="-128"/>
                <a:cs typeface="Petrona Bold" pitchFamily="34" charset="-120"/>
              </a:rPr>
              <a:t>持続可能な発展</a:t>
            </a:r>
            <a:endParaRPr lang="en-US" sz="2300" dirty="0">
              <a:latin typeface="Meiryo" panose="020B0604030504040204" pitchFamily="34" charset="-128"/>
              <a:ea typeface="Meiryo" panose="020B0604030504040204" pitchFamily="34" charset="-128"/>
            </a:endParaRPr>
          </a:p>
        </p:txBody>
      </p:sp>
      <p:sp>
        <p:nvSpPr>
          <p:cNvPr id="8" name="Text 6"/>
          <p:cNvSpPr/>
          <p:nvPr/>
        </p:nvSpPr>
        <p:spPr>
          <a:xfrm>
            <a:off x="9872067" y="4060508"/>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272525"/>
                </a:solidFill>
                <a:latin typeface="Meiryo" panose="020B0604030504040204" pitchFamily="34" charset="-128"/>
                <a:ea typeface="Meiryo" panose="020B0604030504040204" pitchFamily="34" charset="-128"/>
                <a:cs typeface="Inter" pitchFamily="34" charset="-120"/>
              </a:rPr>
              <a:t>スポーツイベントを通じて、環境教育や持続可能な社会づくりを推進します。参加者全員が環境保護の重要性を体感し、日常生活でも継続的な行動変容につながることを目指します。</a:t>
            </a:r>
            <a:endParaRPr lang="en-US" sz="1750" dirty="0">
              <a:latin typeface="Meiryo" panose="020B0604030504040204" pitchFamily="34" charset="-128"/>
              <a:ea typeface="Meiryo" panose="020B060403050404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9462" y="807244"/>
            <a:ext cx="7683222" cy="640318"/>
          </a:xfrm>
          <a:prstGeom prst="rect">
            <a:avLst/>
          </a:prstGeom>
          <a:noFill/>
          <a:ln/>
        </p:spPr>
        <p:txBody>
          <a:bodyPr wrap="none" lIns="0" tIns="0" rIns="0" bIns="0" rtlCol="0" anchor="t"/>
          <a:lstStyle/>
          <a:p>
            <a:pPr marL="0" indent="0">
              <a:lnSpc>
                <a:spcPts val="5000"/>
              </a:lnSpc>
              <a:buNone/>
            </a:pPr>
            <a:r>
              <a:rPr lang="en-US" sz="4000" b="1" dirty="0">
                <a:solidFill>
                  <a:srgbClr val="000000"/>
                </a:solidFill>
                <a:latin typeface="Meiryo" panose="020B0604030504040204" pitchFamily="34" charset="-128"/>
                <a:ea typeface="Meiryo" panose="020B0604030504040204" pitchFamily="34" charset="-128"/>
                <a:cs typeface="Petrona Bold" pitchFamily="34" charset="-120"/>
              </a:rPr>
              <a:t>環境教育と持続可能な社会の発展</a:t>
            </a:r>
            <a:endParaRPr lang="en-US" sz="4000" dirty="0">
              <a:latin typeface="Meiryo" panose="020B0604030504040204" pitchFamily="34" charset="-128"/>
              <a:ea typeface="Meiryo" panose="020B0604030504040204" pitchFamily="34" charset="-128"/>
            </a:endParaRPr>
          </a:p>
        </p:txBody>
      </p:sp>
      <p:sp>
        <p:nvSpPr>
          <p:cNvPr id="4" name="Shape 1"/>
          <p:cNvSpPr/>
          <p:nvPr/>
        </p:nvSpPr>
        <p:spPr>
          <a:xfrm>
            <a:off x="6450687" y="1740218"/>
            <a:ext cx="22860" cy="5682020"/>
          </a:xfrm>
          <a:prstGeom prst="roundRect">
            <a:avLst>
              <a:gd name="adj" fmla="val 358575"/>
            </a:avLst>
          </a:prstGeom>
          <a:solidFill>
            <a:srgbClr val="B2D4E5"/>
          </a:solidFill>
          <a:ln/>
        </p:spPr>
        <p:txBody>
          <a:bodyPr/>
          <a:lstStyle/>
          <a:p>
            <a:endParaRPr lang="ja-JP" altLang="en-US"/>
          </a:p>
        </p:txBody>
      </p:sp>
      <p:sp>
        <p:nvSpPr>
          <p:cNvPr id="5" name="Shape 2"/>
          <p:cNvSpPr/>
          <p:nvPr/>
        </p:nvSpPr>
        <p:spPr>
          <a:xfrm>
            <a:off x="6658808" y="2167890"/>
            <a:ext cx="683062" cy="22860"/>
          </a:xfrm>
          <a:prstGeom prst="roundRect">
            <a:avLst>
              <a:gd name="adj" fmla="val 358575"/>
            </a:avLst>
          </a:prstGeom>
          <a:solidFill>
            <a:srgbClr val="B2D4E5"/>
          </a:solidFill>
          <a:ln/>
        </p:spPr>
        <p:txBody>
          <a:bodyPr/>
          <a:lstStyle/>
          <a:p>
            <a:endParaRPr lang="ja-JP" altLang="en-US"/>
          </a:p>
        </p:txBody>
      </p:sp>
      <p:sp>
        <p:nvSpPr>
          <p:cNvPr id="6" name="Shape 3"/>
          <p:cNvSpPr/>
          <p:nvPr/>
        </p:nvSpPr>
        <p:spPr>
          <a:xfrm>
            <a:off x="6242566" y="1959769"/>
            <a:ext cx="439103" cy="439102"/>
          </a:xfrm>
          <a:prstGeom prst="roundRect">
            <a:avLst>
              <a:gd name="adj" fmla="val 18668"/>
            </a:avLst>
          </a:prstGeom>
          <a:solidFill>
            <a:srgbClr val="CCEEFF"/>
          </a:solidFill>
          <a:ln w="7620">
            <a:solidFill>
              <a:srgbClr val="B2D4E5"/>
            </a:solidFill>
            <a:prstDash val="solid"/>
          </a:ln>
        </p:spPr>
        <p:txBody>
          <a:bodyPr/>
          <a:lstStyle/>
          <a:p>
            <a:endParaRPr lang="ja-JP" altLang="en-US"/>
          </a:p>
        </p:txBody>
      </p:sp>
      <p:sp>
        <p:nvSpPr>
          <p:cNvPr id="7" name="Text 4"/>
          <p:cNvSpPr/>
          <p:nvPr/>
        </p:nvSpPr>
        <p:spPr>
          <a:xfrm>
            <a:off x="6396276" y="2025610"/>
            <a:ext cx="131564" cy="307419"/>
          </a:xfrm>
          <a:prstGeom prst="rect">
            <a:avLst/>
          </a:prstGeom>
          <a:noFill/>
          <a:ln/>
        </p:spPr>
        <p:txBody>
          <a:bodyPr wrap="none" lIns="0" tIns="0" rIns="0" bIns="0" rtlCol="0" anchor="t"/>
          <a:lstStyle/>
          <a:p>
            <a:pPr marL="0" indent="0" algn="ctr">
              <a:lnSpc>
                <a:spcPts val="2400"/>
              </a:lnSpc>
              <a:buNone/>
            </a:pPr>
            <a:r>
              <a:rPr lang="en-US" sz="2400" b="1" dirty="0">
                <a:solidFill>
                  <a:srgbClr val="272525"/>
                </a:solidFill>
                <a:latin typeface="Petrona Bold" pitchFamily="34" charset="0"/>
                <a:ea typeface="Petrona Bold" pitchFamily="34" charset="-122"/>
                <a:cs typeface="Petrona Bold" pitchFamily="34" charset="-120"/>
              </a:rPr>
              <a:t>1</a:t>
            </a:r>
            <a:endParaRPr lang="en-US" sz="2400" dirty="0"/>
          </a:p>
        </p:txBody>
      </p:sp>
      <p:sp>
        <p:nvSpPr>
          <p:cNvPr id="8" name="Text 5"/>
          <p:cNvSpPr/>
          <p:nvPr/>
        </p:nvSpPr>
        <p:spPr>
          <a:xfrm>
            <a:off x="7535466" y="1935361"/>
            <a:ext cx="2561511" cy="320040"/>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Meiryo" panose="020B0604030504040204" pitchFamily="34" charset="-128"/>
                <a:ea typeface="Meiryo" panose="020B0604030504040204" pitchFamily="34" charset="-128"/>
                <a:cs typeface="Petrona Bold" pitchFamily="34" charset="-120"/>
              </a:rPr>
              <a:t>環境意識の醸成</a:t>
            </a:r>
            <a:endParaRPr lang="en-US" sz="2000" dirty="0">
              <a:latin typeface="Meiryo" panose="020B0604030504040204" pitchFamily="34" charset="-128"/>
              <a:ea typeface="Meiryo" panose="020B0604030504040204" pitchFamily="34" charset="-128"/>
            </a:endParaRPr>
          </a:p>
        </p:txBody>
      </p:sp>
      <p:sp>
        <p:nvSpPr>
          <p:cNvPr id="9" name="Text 6"/>
          <p:cNvSpPr/>
          <p:nvPr/>
        </p:nvSpPr>
        <p:spPr>
          <a:xfrm>
            <a:off x="7535466" y="2372439"/>
            <a:ext cx="6411873" cy="936546"/>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Meiryo" panose="020B0604030504040204" pitchFamily="34" charset="-128"/>
                <a:ea typeface="Meiryo" panose="020B0604030504040204" pitchFamily="34" charset="-128"/>
                <a:cs typeface="Inter" pitchFamily="34" charset="-120"/>
              </a:rPr>
              <a:t>トップアスリートと子どもたちが一緒にビーチクリーン活動に参加し、海洋環境保護の重要性を学びます。実際の行動を通じて、環境問題への理解を深めていきます。</a:t>
            </a:r>
            <a:endParaRPr lang="en-US" sz="1500" dirty="0">
              <a:latin typeface="Meiryo" panose="020B0604030504040204" pitchFamily="34" charset="-128"/>
              <a:ea typeface="Meiryo" panose="020B0604030504040204" pitchFamily="34" charset="-128"/>
            </a:endParaRPr>
          </a:p>
        </p:txBody>
      </p:sp>
      <p:sp>
        <p:nvSpPr>
          <p:cNvPr id="10" name="Shape 7"/>
          <p:cNvSpPr/>
          <p:nvPr/>
        </p:nvSpPr>
        <p:spPr>
          <a:xfrm>
            <a:off x="6658808" y="4126944"/>
            <a:ext cx="683062" cy="22860"/>
          </a:xfrm>
          <a:prstGeom prst="roundRect">
            <a:avLst>
              <a:gd name="adj" fmla="val 358575"/>
            </a:avLst>
          </a:prstGeom>
          <a:solidFill>
            <a:srgbClr val="B2D4E5"/>
          </a:solidFill>
          <a:ln/>
        </p:spPr>
        <p:txBody>
          <a:bodyPr/>
          <a:lstStyle/>
          <a:p>
            <a:endParaRPr lang="ja-JP" altLang="en-US"/>
          </a:p>
        </p:txBody>
      </p:sp>
      <p:sp>
        <p:nvSpPr>
          <p:cNvPr id="11" name="Shape 8"/>
          <p:cNvSpPr/>
          <p:nvPr/>
        </p:nvSpPr>
        <p:spPr>
          <a:xfrm>
            <a:off x="6242566" y="3918823"/>
            <a:ext cx="439103" cy="439102"/>
          </a:xfrm>
          <a:prstGeom prst="roundRect">
            <a:avLst>
              <a:gd name="adj" fmla="val 18668"/>
            </a:avLst>
          </a:prstGeom>
          <a:solidFill>
            <a:srgbClr val="CCEEFF"/>
          </a:solidFill>
          <a:ln w="7620">
            <a:solidFill>
              <a:srgbClr val="B2D4E5"/>
            </a:solidFill>
            <a:prstDash val="solid"/>
          </a:ln>
        </p:spPr>
        <p:txBody>
          <a:bodyPr/>
          <a:lstStyle/>
          <a:p>
            <a:endParaRPr lang="ja-JP" altLang="en-US"/>
          </a:p>
        </p:txBody>
      </p:sp>
      <p:sp>
        <p:nvSpPr>
          <p:cNvPr id="12" name="Text 9"/>
          <p:cNvSpPr/>
          <p:nvPr/>
        </p:nvSpPr>
        <p:spPr>
          <a:xfrm>
            <a:off x="6374963" y="3984665"/>
            <a:ext cx="174308" cy="307419"/>
          </a:xfrm>
          <a:prstGeom prst="rect">
            <a:avLst/>
          </a:prstGeom>
          <a:noFill/>
          <a:ln/>
        </p:spPr>
        <p:txBody>
          <a:bodyPr wrap="none" lIns="0" tIns="0" rIns="0" bIns="0" rtlCol="0" anchor="t"/>
          <a:lstStyle/>
          <a:p>
            <a:pPr marL="0" indent="0" algn="ctr">
              <a:lnSpc>
                <a:spcPts val="2400"/>
              </a:lnSpc>
              <a:buNone/>
            </a:pPr>
            <a:r>
              <a:rPr lang="en-US" sz="2400" b="1" dirty="0">
                <a:solidFill>
                  <a:srgbClr val="272525"/>
                </a:solidFill>
                <a:latin typeface="Petrona Bold" pitchFamily="34" charset="0"/>
                <a:ea typeface="Petrona Bold" pitchFamily="34" charset="-122"/>
                <a:cs typeface="Petrona Bold" pitchFamily="34" charset="-120"/>
              </a:rPr>
              <a:t>2</a:t>
            </a:r>
            <a:endParaRPr lang="en-US" sz="2400" dirty="0"/>
          </a:p>
        </p:txBody>
      </p:sp>
      <p:sp>
        <p:nvSpPr>
          <p:cNvPr id="13" name="Text 10"/>
          <p:cNvSpPr/>
          <p:nvPr/>
        </p:nvSpPr>
        <p:spPr>
          <a:xfrm>
            <a:off x="7535466" y="3894415"/>
            <a:ext cx="2561511" cy="320040"/>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Meiryo" panose="020B0604030504040204" pitchFamily="34" charset="-128"/>
                <a:ea typeface="Meiryo" panose="020B0604030504040204" pitchFamily="34" charset="-128"/>
                <a:cs typeface="Petrona Bold" pitchFamily="34" charset="-120"/>
              </a:rPr>
              <a:t>SDGsの実践</a:t>
            </a:r>
            <a:endParaRPr lang="en-US" sz="2000" dirty="0">
              <a:latin typeface="Meiryo" panose="020B0604030504040204" pitchFamily="34" charset="-128"/>
              <a:ea typeface="Meiryo" panose="020B0604030504040204" pitchFamily="34" charset="-128"/>
            </a:endParaRPr>
          </a:p>
        </p:txBody>
      </p:sp>
      <p:sp>
        <p:nvSpPr>
          <p:cNvPr id="14" name="Text 11"/>
          <p:cNvSpPr/>
          <p:nvPr/>
        </p:nvSpPr>
        <p:spPr>
          <a:xfrm>
            <a:off x="7535466" y="4331494"/>
            <a:ext cx="6411873" cy="936546"/>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Meiryo" panose="020B0604030504040204" pitchFamily="34" charset="-128"/>
                <a:ea typeface="Meiryo" panose="020B0604030504040204" pitchFamily="34" charset="-128"/>
                <a:cs typeface="Inter" pitchFamily="34" charset="-120"/>
              </a:rPr>
              <a:t>ビーチスプリント競技を通じて、SDGsの目標14「海の豊かさを守ろう」と目標15「陸の豊かさも守ろう」の実現に向けた具体的な取り組みを展開します。参加者全員がSDGsの重要性を体感します。</a:t>
            </a:r>
            <a:endParaRPr lang="en-US" sz="1500" dirty="0">
              <a:latin typeface="Meiryo" panose="020B0604030504040204" pitchFamily="34" charset="-128"/>
              <a:ea typeface="Meiryo" panose="020B0604030504040204" pitchFamily="34" charset="-128"/>
            </a:endParaRPr>
          </a:p>
        </p:txBody>
      </p:sp>
      <p:sp>
        <p:nvSpPr>
          <p:cNvPr id="15" name="Shape 12"/>
          <p:cNvSpPr/>
          <p:nvPr/>
        </p:nvSpPr>
        <p:spPr>
          <a:xfrm>
            <a:off x="6658808" y="6085999"/>
            <a:ext cx="683062" cy="22860"/>
          </a:xfrm>
          <a:prstGeom prst="roundRect">
            <a:avLst>
              <a:gd name="adj" fmla="val 358575"/>
            </a:avLst>
          </a:prstGeom>
          <a:solidFill>
            <a:srgbClr val="B2D4E5"/>
          </a:solidFill>
          <a:ln/>
        </p:spPr>
        <p:txBody>
          <a:bodyPr/>
          <a:lstStyle/>
          <a:p>
            <a:endParaRPr lang="ja-JP" altLang="en-US"/>
          </a:p>
        </p:txBody>
      </p:sp>
      <p:sp>
        <p:nvSpPr>
          <p:cNvPr id="16" name="Shape 13"/>
          <p:cNvSpPr/>
          <p:nvPr/>
        </p:nvSpPr>
        <p:spPr>
          <a:xfrm>
            <a:off x="6242566" y="5877878"/>
            <a:ext cx="439103" cy="439102"/>
          </a:xfrm>
          <a:prstGeom prst="roundRect">
            <a:avLst>
              <a:gd name="adj" fmla="val 18668"/>
            </a:avLst>
          </a:prstGeom>
          <a:solidFill>
            <a:srgbClr val="CCEEFF"/>
          </a:solidFill>
          <a:ln w="7620">
            <a:solidFill>
              <a:srgbClr val="B2D4E5"/>
            </a:solidFill>
            <a:prstDash val="solid"/>
          </a:ln>
        </p:spPr>
        <p:txBody>
          <a:bodyPr/>
          <a:lstStyle/>
          <a:p>
            <a:endParaRPr lang="ja-JP" altLang="en-US"/>
          </a:p>
        </p:txBody>
      </p:sp>
      <p:sp>
        <p:nvSpPr>
          <p:cNvPr id="17" name="Text 14"/>
          <p:cNvSpPr/>
          <p:nvPr/>
        </p:nvSpPr>
        <p:spPr>
          <a:xfrm>
            <a:off x="6375083" y="5943719"/>
            <a:ext cx="173950" cy="307419"/>
          </a:xfrm>
          <a:prstGeom prst="rect">
            <a:avLst/>
          </a:prstGeom>
          <a:noFill/>
          <a:ln/>
        </p:spPr>
        <p:txBody>
          <a:bodyPr wrap="none" lIns="0" tIns="0" rIns="0" bIns="0" rtlCol="0" anchor="t"/>
          <a:lstStyle/>
          <a:p>
            <a:pPr marL="0" indent="0" algn="ctr">
              <a:lnSpc>
                <a:spcPts val="2400"/>
              </a:lnSpc>
              <a:buNone/>
            </a:pPr>
            <a:r>
              <a:rPr lang="en-US" sz="2400" b="1" dirty="0">
                <a:solidFill>
                  <a:srgbClr val="272525"/>
                </a:solidFill>
                <a:latin typeface="Petrona Bold" pitchFamily="34" charset="0"/>
                <a:ea typeface="Petrona Bold" pitchFamily="34" charset="-122"/>
                <a:cs typeface="Petrona Bold" pitchFamily="34" charset="-120"/>
              </a:rPr>
              <a:t>3</a:t>
            </a:r>
            <a:endParaRPr lang="en-US" sz="2400" dirty="0"/>
          </a:p>
        </p:txBody>
      </p:sp>
      <p:sp>
        <p:nvSpPr>
          <p:cNvPr id="18" name="Text 15"/>
          <p:cNvSpPr/>
          <p:nvPr/>
        </p:nvSpPr>
        <p:spPr>
          <a:xfrm>
            <a:off x="7535466" y="5853470"/>
            <a:ext cx="3329464" cy="320040"/>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Meiryo" panose="020B0604030504040204" pitchFamily="34" charset="-128"/>
                <a:ea typeface="Meiryo" panose="020B0604030504040204" pitchFamily="34" charset="-128"/>
                <a:cs typeface="Petrona Bold" pitchFamily="34" charset="-120"/>
              </a:rPr>
              <a:t>持続可能な社会モデルの構築</a:t>
            </a:r>
            <a:endParaRPr lang="en-US" sz="2000" dirty="0">
              <a:latin typeface="Meiryo" panose="020B0604030504040204" pitchFamily="34" charset="-128"/>
              <a:ea typeface="Meiryo" panose="020B0604030504040204" pitchFamily="34" charset="-128"/>
            </a:endParaRPr>
          </a:p>
        </p:txBody>
      </p:sp>
      <p:sp>
        <p:nvSpPr>
          <p:cNvPr id="19" name="Text 16"/>
          <p:cNvSpPr/>
          <p:nvPr/>
        </p:nvSpPr>
        <p:spPr>
          <a:xfrm>
            <a:off x="7535466" y="6290548"/>
            <a:ext cx="6411873" cy="936546"/>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Meiryo" panose="020B0604030504040204" pitchFamily="34" charset="-128"/>
                <a:ea typeface="Meiryo" panose="020B0604030504040204" pitchFamily="34" charset="-128"/>
                <a:cs typeface="Inter" pitchFamily="34" charset="-120"/>
              </a:rPr>
              <a:t>スポーツイベントを通じて得られた知見や経験を、地域社会や日常生活に還元します。環境に配慮したライフスタイルの普及を促進し、持続可能な社会モデルの構築を目指します。</a:t>
            </a:r>
            <a:endParaRPr lang="en-US" sz="1500" dirty="0">
              <a:latin typeface="Meiryo" panose="020B0604030504040204" pitchFamily="34" charset="-128"/>
              <a:ea typeface="Meiryo" panose="020B060403050404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2338"/>
          </a:xfrm>
          <a:prstGeom prst="rect">
            <a:avLst/>
          </a:prstGeom>
        </p:spPr>
      </p:pic>
      <p:sp>
        <p:nvSpPr>
          <p:cNvPr id="3" name="Text 0"/>
          <p:cNvSpPr/>
          <p:nvPr/>
        </p:nvSpPr>
        <p:spPr>
          <a:xfrm>
            <a:off x="652939" y="513040"/>
            <a:ext cx="7838123" cy="979408"/>
          </a:xfrm>
          <a:prstGeom prst="rect">
            <a:avLst/>
          </a:prstGeom>
          <a:noFill/>
          <a:ln/>
        </p:spPr>
        <p:txBody>
          <a:bodyPr wrap="square" lIns="0" tIns="0" rIns="0" bIns="0" rtlCol="0" anchor="t"/>
          <a:lstStyle/>
          <a:p>
            <a:pPr marL="0" indent="0">
              <a:lnSpc>
                <a:spcPts val="3850"/>
              </a:lnSpc>
              <a:buNone/>
            </a:pPr>
            <a:r>
              <a:rPr lang="en-US" sz="3050" b="1" dirty="0">
                <a:solidFill>
                  <a:srgbClr val="000000"/>
                </a:solidFill>
                <a:latin typeface="Meiryo" panose="020B0604030504040204" pitchFamily="34" charset="-128"/>
                <a:ea typeface="Meiryo" panose="020B0604030504040204" pitchFamily="34" charset="-128"/>
                <a:cs typeface="Petrona Bold" pitchFamily="34" charset="-120"/>
              </a:rPr>
              <a:t>多様な競技アスリートがブルーフラッグビーチに結集</a:t>
            </a:r>
            <a:endParaRPr lang="en-US" sz="3050" dirty="0">
              <a:latin typeface="Meiryo" panose="020B0604030504040204" pitchFamily="34" charset="-128"/>
              <a:ea typeface="Meiryo" panose="020B0604030504040204" pitchFamily="34" charset="-128"/>
            </a:endParaRPr>
          </a:p>
        </p:txBody>
      </p:sp>
      <p:pic>
        <p:nvPicPr>
          <p:cNvPr id="4" name="Image 1" descr="preencoded.png"/>
          <p:cNvPicPr>
            <a:picLocks noChangeAspect="1"/>
          </p:cNvPicPr>
          <p:nvPr/>
        </p:nvPicPr>
        <p:blipFill>
          <a:blip r:embed="rId4"/>
          <a:stretch>
            <a:fillRect/>
          </a:stretch>
        </p:blipFill>
        <p:spPr>
          <a:xfrm>
            <a:off x="3567757" y="3241415"/>
            <a:ext cx="466368" cy="466368"/>
          </a:xfrm>
          <a:prstGeom prst="rect">
            <a:avLst/>
          </a:prstGeom>
        </p:spPr>
      </p:pic>
      <p:sp>
        <p:nvSpPr>
          <p:cNvPr id="5" name="Text 1"/>
          <p:cNvSpPr/>
          <p:nvPr/>
        </p:nvSpPr>
        <p:spPr>
          <a:xfrm>
            <a:off x="1013247" y="3326332"/>
            <a:ext cx="2448639" cy="306110"/>
          </a:xfrm>
          <a:prstGeom prst="rect">
            <a:avLst/>
          </a:prstGeom>
          <a:noFill/>
          <a:ln/>
        </p:spPr>
        <p:txBody>
          <a:bodyPr wrap="none" lIns="0" tIns="0" rIns="0" bIns="0" rtlCol="0" anchor="t"/>
          <a:lstStyle/>
          <a:p>
            <a:pPr marL="0" indent="0" algn="l">
              <a:lnSpc>
                <a:spcPts val="2400"/>
              </a:lnSpc>
              <a:buNone/>
            </a:pPr>
            <a:r>
              <a:rPr lang="en-US" sz="1900" b="1" dirty="0">
                <a:solidFill>
                  <a:srgbClr val="272525"/>
                </a:solidFill>
                <a:latin typeface="Meiryo" panose="020B0604030504040204" pitchFamily="34" charset="-128"/>
                <a:ea typeface="Meiryo" panose="020B0604030504040204" pitchFamily="34" charset="-128"/>
                <a:cs typeface="Petrona Bold" pitchFamily="34" charset="-120"/>
              </a:rPr>
              <a:t>陸上競技</a:t>
            </a:r>
            <a:endParaRPr lang="en-US" sz="1900" dirty="0">
              <a:latin typeface="Meiryo" panose="020B0604030504040204" pitchFamily="34" charset="-128"/>
              <a:ea typeface="Meiryo" panose="020B0604030504040204" pitchFamily="34" charset="-128"/>
            </a:endParaRPr>
          </a:p>
        </p:txBody>
      </p:sp>
      <p:sp>
        <p:nvSpPr>
          <p:cNvPr id="6" name="Text 2"/>
          <p:cNvSpPr/>
          <p:nvPr/>
        </p:nvSpPr>
        <p:spPr>
          <a:xfrm>
            <a:off x="652938" y="2411133"/>
            <a:ext cx="3779163" cy="596979"/>
          </a:xfrm>
          <a:prstGeom prst="rect">
            <a:avLst/>
          </a:prstGeom>
          <a:noFill/>
          <a:ln/>
        </p:spPr>
        <p:txBody>
          <a:bodyPr wrap="square" lIns="0" tIns="0" rIns="0" bIns="0" rtlCol="0" anchor="t"/>
          <a:lstStyle/>
          <a:p>
            <a:pPr marL="0" indent="0" algn="l">
              <a:lnSpc>
                <a:spcPts val="2350"/>
              </a:lnSpc>
              <a:buNone/>
            </a:pPr>
            <a:r>
              <a:rPr lang="en-US" sz="1450" dirty="0">
                <a:solidFill>
                  <a:srgbClr val="272525"/>
                </a:solidFill>
                <a:latin typeface="Meiryo" panose="020B0604030504040204" pitchFamily="34" charset="-128"/>
                <a:ea typeface="Meiryo" panose="020B0604030504040204" pitchFamily="34" charset="-128"/>
                <a:cs typeface="Inter" pitchFamily="34" charset="-120"/>
              </a:rPr>
              <a:t>トラック競技の選手たちが砂浜でのスプリントに挑戦し、新たな可能性を探ります。</a:t>
            </a:r>
            <a:endParaRPr lang="en-US" sz="1450" dirty="0">
              <a:latin typeface="Meiryo" panose="020B0604030504040204" pitchFamily="34" charset="-128"/>
              <a:ea typeface="Meiryo" panose="020B0604030504040204" pitchFamily="34" charset="-128"/>
            </a:endParaRPr>
          </a:p>
        </p:txBody>
      </p:sp>
      <p:pic>
        <p:nvPicPr>
          <p:cNvPr id="7" name="Image 2" descr="preencoded.png"/>
          <p:cNvPicPr>
            <a:picLocks noChangeAspect="1"/>
          </p:cNvPicPr>
          <p:nvPr/>
        </p:nvPicPr>
        <p:blipFill>
          <a:blip r:embed="rId5"/>
          <a:stretch>
            <a:fillRect/>
          </a:stretch>
        </p:blipFill>
        <p:spPr>
          <a:xfrm>
            <a:off x="4222096" y="3230221"/>
            <a:ext cx="466368" cy="466368"/>
          </a:xfrm>
          <a:prstGeom prst="rect">
            <a:avLst/>
          </a:prstGeom>
        </p:spPr>
      </p:pic>
      <p:sp>
        <p:nvSpPr>
          <p:cNvPr id="8" name="Text 3"/>
          <p:cNvSpPr/>
          <p:nvPr/>
        </p:nvSpPr>
        <p:spPr>
          <a:xfrm>
            <a:off x="5608961" y="3326332"/>
            <a:ext cx="2448639" cy="306110"/>
          </a:xfrm>
          <a:prstGeom prst="rect">
            <a:avLst/>
          </a:prstGeom>
          <a:noFill/>
          <a:ln/>
        </p:spPr>
        <p:txBody>
          <a:bodyPr wrap="none" lIns="0" tIns="0" rIns="0" bIns="0" rtlCol="0" anchor="t"/>
          <a:lstStyle/>
          <a:p>
            <a:pPr marL="0" indent="0" algn="l">
              <a:lnSpc>
                <a:spcPts val="2400"/>
              </a:lnSpc>
              <a:buNone/>
            </a:pPr>
            <a:r>
              <a:rPr lang="en-US" sz="1900" b="1" dirty="0">
                <a:solidFill>
                  <a:srgbClr val="272525"/>
                </a:solidFill>
                <a:latin typeface="Meiryo" panose="020B0604030504040204" pitchFamily="34" charset="-128"/>
                <a:ea typeface="Meiryo" panose="020B0604030504040204" pitchFamily="34" charset="-128"/>
                <a:cs typeface="Petrona Bold" pitchFamily="34" charset="-120"/>
              </a:rPr>
              <a:t>ライフセービング</a:t>
            </a:r>
            <a:endParaRPr lang="en-US" sz="1900" dirty="0">
              <a:latin typeface="Meiryo" panose="020B0604030504040204" pitchFamily="34" charset="-128"/>
              <a:ea typeface="Meiryo" panose="020B0604030504040204" pitchFamily="34" charset="-128"/>
            </a:endParaRPr>
          </a:p>
        </p:txBody>
      </p:sp>
      <p:sp>
        <p:nvSpPr>
          <p:cNvPr id="9" name="Text 4"/>
          <p:cNvSpPr/>
          <p:nvPr/>
        </p:nvSpPr>
        <p:spPr>
          <a:xfrm>
            <a:off x="4868970" y="2434844"/>
            <a:ext cx="3779163" cy="596979"/>
          </a:xfrm>
          <a:prstGeom prst="rect">
            <a:avLst/>
          </a:prstGeom>
          <a:noFill/>
          <a:ln/>
        </p:spPr>
        <p:txBody>
          <a:bodyPr wrap="square" lIns="0" tIns="0" rIns="0" bIns="0" rtlCol="0" anchor="t"/>
          <a:lstStyle/>
          <a:p>
            <a:pPr marL="0" indent="0" algn="l">
              <a:lnSpc>
                <a:spcPts val="2350"/>
              </a:lnSpc>
              <a:buNone/>
            </a:pPr>
            <a:r>
              <a:rPr lang="en-US" sz="1450" dirty="0">
                <a:solidFill>
                  <a:srgbClr val="272525"/>
                </a:solidFill>
                <a:latin typeface="Meiryo" panose="020B0604030504040204" pitchFamily="34" charset="-128"/>
                <a:ea typeface="Meiryo" panose="020B0604030504040204" pitchFamily="34" charset="-128"/>
                <a:cs typeface="Inter" pitchFamily="34" charset="-120"/>
              </a:rPr>
              <a:t>海の救助のプロフェッショナルたちが、その高い身体能力を競い合います。</a:t>
            </a:r>
            <a:endParaRPr lang="en-US" sz="1450" dirty="0">
              <a:latin typeface="Meiryo" panose="020B0604030504040204" pitchFamily="34" charset="-128"/>
              <a:ea typeface="Meiryo" panose="020B0604030504040204" pitchFamily="34" charset="-128"/>
            </a:endParaRPr>
          </a:p>
        </p:txBody>
      </p:sp>
      <p:pic>
        <p:nvPicPr>
          <p:cNvPr id="10" name="Image 3" descr="preencoded.png"/>
          <p:cNvPicPr>
            <a:picLocks noChangeAspect="1"/>
          </p:cNvPicPr>
          <p:nvPr/>
        </p:nvPicPr>
        <p:blipFill>
          <a:blip r:embed="rId6"/>
          <a:stretch>
            <a:fillRect/>
          </a:stretch>
        </p:blipFill>
        <p:spPr>
          <a:xfrm>
            <a:off x="3567757" y="3858418"/>
            <a:ext cx="466368" cy="466368"/>
          </a:xfrm>
          <a:prstGeom prst="rect">
            <a:avLst/>
          </a:prstGeom>
        </p:spPr>
      </p:pic>
      <p:sp>
        <p:nvSpPr>
          <p:cNvPr id="11" name="Text 5"/>
          <p:cNvSpPr/>
          <p:nvPr/>
        </p:nvSpPr>
        <p:spPr>
          <a:xfrm>
            <a:off x="1008652" y="3858418"/>
            <a:ext cx="2448639" cy="306110"/>
          </a:xfrm>
          <a:prstGeom prst="rect">
            <a:avLst/>
          </a:prstGeom>
          <a:noFill/>
          <a:ln/>
        </p:spPr>
        <p:txBody>
          <a:bodyPr wrap="none" lIns="0" tIns="0" rIns="0" bIns="0" rtlCol="0" anchor="t"/>
          <a:lstStyle/>
          <a:p>
            <a:pPr marL="0" indent="0" algn="l">
              <a:lnSpc>
                <a:spcPts val="2400"/>
              </a:lnSpc>
              <a:buNone/>
            </a:pPr>
            <a:r>
              <a:rPr lang="en-US" sz="1900" b="1" dirty="0">
                <a:solidFill>
                  <a:srgbClr val="272525"/>
                </a:solidFill>
                <a:latin typeface="Meiryo" panose="020B0604030504040204" pitchFamily="34" charset="-128"/>
                <a:ea typeface="Meiryo" panose="020B0604030504040204" pitchFamily="34" charset="-128"/>
                <a:cs typeface="Petrona Bold" pitchFamily="34" charset="-120"/>
              </a:rPr>
              <a:t>ラグビー</a:t>
            </a:r>
            <a:endParaRPr lang="en-US" sz="1900" dirty="0">
              <a:latin typeface="Meiryo" panose="020B0604030504040204" pitchFamily="34" charset="-128"/>
              <a:ea typeface="Meiryo" panose="020B0604030504040204" pitchFamily="34" charset="-128"/>
            </a:endParaRPr>
          </a:p>
        </p:txBody>
      </p:sp>
      <p:sp>
        <p:nvSpPr>
          <p:cNvPr id="12" name="Text 6"/>
          <p:cNvSpPr/>
          <p:nvPr/>
        </p:nvSpPr>
        <p:spPr>
          <a:xfrm>
            <a:off x="735171" y="4470595"/>
            <a:ext cx="3779163" cy="596979"/>
          </a:xfrm>
          <a:prstGeom prst="rect">
            <a:avLst/>
          </a:prstGeom>
          <a:noFill/>
          <a:ln/>
        </p:spPr>
        <p:txBody>
          <a:bodyPr wrap="square" lIns="0" tIns="0" rIns="0" bIns="0" rtlCol="0" anchor="t"/>
          <a:lstStyle/>
          <a:p>
            <a:pPr marL="0" indent="0" algn="l">
              <a:lnSpc>
                <a:spcPts val="2350"/>
              </a:lnSpc>
              <a:buNone/>
            </a:pPr>
            <a:r>
              <a:rPr lang="en-US" sz="1450" dirty="0">
                <a:solidFill>
                  <a:srgbClr val="272525"/>
                </a:solidFill>
                <a:latin typeface="Meiryo" panose="020B0604030504040204" pitchFamily="34" charset="-128"/>
                <a:ea typeface="Meiryo" panose="020B0604030504040204" pitchFamily="34" charset="-128"/>
                <a:cs typeface="Inter" pitchFamily="34" charset="-120"/>
              </a:rPr>
              <a:t>瞬発力と持久力を兼ね備えたラグビー選手たちが、砂浜でのスプリントに挑みます。</a:t>
            </a:r>
            <a:endParaRPr lang="en-US" sz="1450" dirty="0">
              <a:latin typeface="Meiryo" panose="020B0604030504040204" pitchFamily="34" charset="-128"/>
              <a:ea typeface="Meiryo" panose="020B0604030504040204" pitchFamily="34" charset="-128"/>
            </a:endParaRPr>
          </a:p>
        </p:txBody>
      </p:sp>
      <p:pic>
        <p:nvPicPr>
          <p:cNvPr id="13" name="Image 4" descr="preencoded.png"/>
          <p:cNvPicPr>
            <a:picLocks noChangeAspect="1"/>
          </p:cNvPicPr>
          <p:nvPr/>
        </p:nvPicPr>
        <p:blipFill>
          <a:blip r:embed="rId7"/>
          <a:stretch>
            <a:fillRect/>
          </a:stretch>
        </p:blipFill>
        <p:spPr>
          <a:xfrm>
            <a:off x="4255056" y="3858418"/>
            <a:ext cx="466368" cy="466368"/>
          </a:xfrm>
          <a:prstGeom prst="rect">
            <a:avLst/>
          </a:prstGeom>
        </p:spPr>
      </p:pic>
      <p:sp>
        <p:nvSpPr>
          <p:cNvPr id="14" name="Text 7"/>
          <p:cNvSpPr/>
          <p:nvPr/>
        </p:nvSpPr>
        <p:spPr>
          <a:xfrm>
            <a:off x="5608960" y="3893828"/>
            <a:ext cx="2448639" cy="306110"/>
          </a:xfrm>
          <a:prstGeom prst="rect">
            <a:avLst/>
          </a:prstGeom>
          <a:noFill/>
          <a:ln/>
        </p:spPr>
        <p:txBody>
          <a:bodyPr wrap="none" lIns="0" tIns="0" rIns="0" bIns="0" rtlCol="0" anchor="t"/>
          <a:lstStyle/>
          <a:p>
            <a:pPr marL="0" indent="0" algn="l">
              <a:lnSpc>
                <a:spcPts val="2400"/>
              </a:lnSpc>
              <a:buNone/>
            </a:pPr>
            <a:r>
              <a:rPr lang="en-US" sz="1900" b="1" dirty="0">
                <a:solidFill>
                  <a:srgbClr val="272525"/>
                </a:solidFill>
                <a:latin typeface="Meiryo" panose="020B0604030504040204" pitchFamily="34" charset="-128"/>
                <a:ea typeface="Meiryo" panose="020B0604030504040204" pitchFamily="34" charset="-128"/>
                <a:cs typeface="Petrona Bold" pitchFamily="34" charset="-120"/>
              </a:rPr>
              <a:t>サッカー</a:t>
            </a:r>
            <a:endParaRPr lang="en-US" sz="1900" dirty="0">
              <a:latin typeface="Meiryo" panose="020B0604030504040204" pitchFamily="34" charset="-128"/>
              <a:ea typeface="Meiryo" panose="020B0604030504040204" pitchFamily="34" charset="-128"/>
            </a:endParaRPr>
          </a:p>
        </p:txBody>
      </p:sp>
      <p:sp>
        <p:nvSpPr>
          <p:cNvPr id="15" name="Text 8"/>
          <p:cNvSpPr/>
          <p:nvPr/>
        </p:nvSpPr>
        <p:spPr>
          <a:xfrm>
            <a:off x="4868971" y="4436288"/>
            <a:ext cx="3779163" cy="596979"/>
          </a:xfrm>
          <a:prstGeom prst="rect">
            <a:avLst/>
          </a:prstGeom>
          <a:noFill/>
          <a:ln/>
        </p:spPr>
        <p:txBody>
          <a:bodyPr wrap="square" lIns="0" tIns="0" rIns="0" bIns="0" rtlCol="0" anchor="t"/>
          <a:lstStyle/>
          <a:p>
            <a:pPr marL="0" indent="0" algn="l">
              <a:lnSpc>
                <a:spcPts val="2350"/>
              </a:lnSpc>
              <a:buNone/>
            </a:pPr>
            <a:r>
              <a:rPr lang="en-US" sz="1450" dirty="0">
                <a:solidFill>
                  <a:srgbClr val="272525"/>
                </a:solidFill>
                <a:latin typeface="Meiryo" panose="020B0604030504040204" pitchFamily="34" charset="-128"/>
                <a:ea typeface="Meiryo" panose="020B0604030504040204" pitchFamily="34" charset="-128"/>
                <a:cs typeface="Inter" pitchFamily="34" charset="-120"/>
              </a:rPr>
              <a:t>フィールドを駆け回るサッカー選手たちが、砂浜での新たな走りを体験します。</a:t>
            </a:r>
            <a:endParaRPr lang="en-US" sz="1450" dirty="0">
              <a:latin typeface="Meiryo" panose="020B0604030504040204" pitchFamily="34" charset="-128"/>
              <a:ea typeface="Meiryo" panose="020B0604030504040204" pitchFamily="34" charset="-128"/>
            </a:endParaRPr>
          </a:p>
        </p:txBody>
      </p:sp>
      <p:sp>
        <p:nvSpPr>
          <p:cNvPr id="16" name="Text 9"/>
          <p:cNvSpPr/>
          <p:nvPr/>
        </p:nvSpPr>
        <p:spPr>
          <a:xfrm>
            <a:off x="652939" y="5807273"/>
            <a:ext cx="7838123" cy="596979"/>
          </a:xfrm>
          <a:prstGeom prst="rect">
            <a:avLst/>
          </a:prstGeom>
          <a:noFill/>
          <a:ln/>
        </p:spPr>
        <p:txBody>
          <a:bodyPr wrap="square" lIns="0" tIns="0" rIns="0" bIns="0" rtlCol="0" anchor="t"/>
          <a:lstStyle/>
          <a:p>
            <a:pPr marL="285750" indent="-285750">
              <a:lnSpc>
                <a:spcPts val="2350"/>
              </a:lnSpc>
              <a:buFont typeface="Arial" panose="020B0604020202020204" pitchFamily="34" charset="0"/>
              <a:buChar char="•"/>
            </a:pPr>
            <a:r>
              <a:rPr lang="en-US" sz="1450" dirty="0">
                <a:solidFill>
                  <a:srgbClr val="272525"/>
                </a:solidFill>
                <a:latin typeface="Meiryo" panose="020B0604030504040204" pitchFamily="34" charset="-128"/>
                <a:ea typeface="Meiryo" panose="020B0604030504040204" pitchFamily="34" charset="-128"/>
                <a:cs typeface="Inter" pitchFamily="34" charset="-120"/>
              </a:rPr>
              <a:t>上記競技以外にも多様な競技種目から参加するトップアスリートたちが、ビーチスプリント競技大会で一堂に会します。</a:t>
            </a:r>
            <a:endParaRPr lang="en-US" sz="1450" dirty="0">
              <a:latin typeface="Meiryo" panose="020B0604030504040204" pitchFamily="34" charset="-128"/>
              <a:ea typeface="Meiryo" panose="020B0604030504040204" pitchFamily="34" charset="-128"/>
            </a:endParaRPr>
          </a:p>
        </p:txBody>
      </p:sp>
      <p:sp>
        <p:nvSpPr>
          <p:cNvPr id="17" name="Text 10"/>
          <p:cNvSpPr/>
          <p:nvPr/>
        </p:nvSpPr>
        <p:spPr>
          <a:xfrm>
            <a:off x="652939" y="6614041"/>
            <a:ext cx="7838123" cy="596979"/>
          </a:xfrm>
          <a:prstGeom prst="rect">
            <a:avLst/>
          </a:prstGeom>
          <a:noFill/>
          <a:ln/>
        </p:spPr>
        <p:txBody>
          <a:bodyPr wrap="square" lIns="0" tIns="0" rIns="0" bIns="0" rtlCol="0" anchor="t"/>
          <a:lstStyle/>
          <a:p>
            <a:pPr marL="285750" indent="-285750">
              <a:lnSpc>
                <a:spcPts val="2350"/>
              </a:lnSpc>
              <a:buFont typeface="Arial" panose="020B0604020202020204" pitchFamily="34" charset="0"/>
              <a:buChar char="•"/>
            </a:pPr>
            <a:r>
              <a:rPr lang="en-US" sz="1450" dirty="0">
                <a:solidFill>
                  <a:srgbClr val="272525"/>
                </a:solidFill>
                <a:latin typeface="Meiryo" panose="020B0604030504040204" pitchFamily="34" charset="-128"/>
                <a:ea typeface="Meiryo" panose="020B0604030504040204" pitchFamily="34" charset="-128"/>
                <a:cs typeface="Inter" pitchFamily="34" charset="-120"/>
              </a:rPr>
              <a:t>さらに、一般参加者向けのビーチランニング教室も開催し、砂浜でのランニングの楽しさや健康効果を広く普及させていきます。</a:t>
            </a:r>
            <a:endParaRPr lang="en-US" sz="1450" dirty="0">
              <a:latin typeface="Meiryo" panose="020B0604030504040204" pitchFamily="34" charset="-128"/>
              <a:ea typeface="Meiryo" panose="020B0604030504040204" pitchFamily="34" charset="-128"/>
            </a:endParaRPr>
          </a:p>
        </p:txBody>
      </p:sp>
      <p:sp>
        <p:nvSpPr>
          <p:cNvPr id="18" name="Text 11"/>
          <p:cNvSpPr/>
          <p:nvPr/>
        </p:nvSpPr>
        <p:spPr>
          <a:xfrm>
            <a:off x="652939" y="7420808"/>
            <a:ext cx="7838123" cy="298490"/>
          </a:xfrm>
          <a:prstGeom prst="rect">
            <a:avLst/>
          </a:prstGeom>
          <a:noFill/>
          <a:ln/>
        </p:spPr>
        <p:txBody>
          <a:bodyPr wrap="none" lIns="0" tIns="0" rIns="0" bIns="0" rtlCol="0" anchor="t"/>
          <a:lstStyle/>
          <a:p>
            <a:pPr marL="285750" indent="-285750">
              <a:lnSpc>
                <a:spcPts val="2350"/>
              </a:lnSpc>
              <a:buFont typeface="Arial" panose="020B0604020202020204" pitchFamily="34" charset="0"/>
              <a:buChar char="•"/>
            </a:pPr>
            <a:r>
              <a:rPr lang="en-US" sz="1450" dirty="0">
                <a:solidFill>
                  <a:srgbClr val="272525"/>
                </a:solidFill>
                <a:latin typeface="Meiryo" panose="020B0604030504040204" pitchFamily="34" charset="-128"/>
                <a:ea typeface="Meiryo" panose="020B0604030504040204" pitchFamily="34" charset="-128"/>
                <a:cs typeface="Inter" pitchFamily="34" charset="-120"/>
              </a:rPr>
              <a:t>この多様性が生み出す相乗効果により、新たなスポーツ文化の創造を目指します。</a:t>
            </a:r>
            <a:endParaRPr lang="en-US" sz="1450" dirty="0">
              <a:latin typeface="Meiryo" panose="020B0604030504040204" pitchFamily="34" charset="-128"/>
              <a:ea typeface="Meiryo" panose="020B060403050404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98169"/>
          </a:xfrm>
          <a:prstGeom prst="rect">
            <a:avLst/>
          </a:prstGeom>
        </p:spPr>
      </p:pic>
      <p:sp>
        <p:nvSpPr>
          <p:cNvPr id="3" name="Text 0"/>
          <p:cNvSpPr/>
          <p:nvPr/>
        </p:nvSpPr>
        <p:spPr>
          <a:xfrm>
            <a:off x="699492" y="3209449"/>
            <a:ext cx="8915995" cy="655677"/>
          </a:xfrm>
          <a:prstGeom prst="rect">
            <a:avLst/>
          </a:prstGeom>
          <a:noFill/>
          <a:ln/>
        </p:spPr>
        <p:txBody>
          <a:bodyPr wrap="none" lIns="0" tIns="0" rIns="0" bIns="0" rtlCol="0" anchor="t"/>
          <a:lstStyle/>
          <a:p>
            <a:pPr marL="0" indent="0">
              <a:lnSpc>
                <a:spcPts val="5150"/>
              </a:lnSpc>
              <a:buNone/>
            </a:pPr>
            <a:r>
              <a:rPr lang="en-US" sz="4100" b="1" dirty="0">
                <a:solidFill>
                  <a:srgbClr val="000000"/>
                </a:solidFill>
                <a:latin typeface="Meiryo" panose="020B0604030504040204" pitchFamily="34" charset="-128"/>
                <a:ea typeface="Meiryo" panose="020B0604030504040204" pitchFamily="34" charset="-128"/>
                <a:cs typeface="Petrona Bold" pitchFamily="34" charset="-120"/>
              </a:rPr>
              <a:t>国内外での展開と国際競技大会の開催</a:t>
            </a:r>
            <a:endParaRPr lang="en-US" sz="4100" dirty="0">
              <a:latin typeface="Meiryo" panose="020B0604030504040204" pitchFamily="34" charset="-128"/>
              <a:ea typeface="Meiryo" panose="020B0604030504040204" pitchFamily="34" charset="-128"/>
            </a:endParaRPr>
          </a:p>
        </p:txBody>
      </p:sp>
      <p:pic>
        <p:nvPicPr>
          <p:cNvPr id="4" name="Image 1" descr="preencoded.png"/>
          <p:cNvPicPr>
            <a:picLocks noChangeAspect="1"/>
          </p:cNvPicPr>
          <p:nvPr/>
        </p:nvPicPr>
        <p:blipFill>
          <a:blip r:embed="rId4"/>
          <a:stretch>
            <a:fillRect/>
          </a:stretch>
        </p:blipFill>
        <p:spPr>
          <a:xfrm>
            <a:off x="699492" y="4164806"/>
            <a:ext cx="4410432" cy="799386"/>
          </a:xfrm>
          <a:prstGeom prst="rect">
            <a:avLst/>
          </a:prstGeom>
        </p:spPr>
      </p:pic>
      <p:sp>
        <p:nvSpPr>
          <p:cNvPr id="5" name="Text 1"/>
          <p:cNvSpPr/>
          <p:nvPr/>
        </p:nvSpPr>
        <p:spPr>
          <a:xfrm>
            <a:off x="699492" y="5263872"/>
            <a:ext cx="4210645" cy="655558"/>
          </a:xfrm>
          <a:prstGeom prst="rect">
            <a:avLst/>
          </a:prstGeom>
          <a:noFill/>
          <a:ln/>
        </p:spPr>
        <p:txBody>
          <a:bodyPr wrap="square" lIns="0" tIns="0" rIns="0" bIns="0" rtlCol="0" anchor="t"/>
          <a:lstStyle/>
          <a:p>
            <a:pPr marL="0" indent="0" algn="l">
              <a:lnSpc>
                <a:spcPts val="2550"/>
              </a:lnSpc>
              <a:buNone/>
            </a:pPr>
            <a:r>
              <a:rPr lang="en-US" sz="2050" b="1" dirty="0">
                <a:solidFill>
                  <a:srgbClr val="272525"/>
                </a:solidFill>
                <a:latin typeface="Meiryo" panose="020B0604030504040204" pitchFamily="34" charset="-128"/>
                <a:ea typeface="Meiryo" panose="020B0604030504040204" pitchFamily="34" charset="-128"/>
                <a:cs typeface="Petrona Bold" pitchFamily="34" charset="-120"/>
              </a:rPr>
              <a:t>国内ブルーフラッグビーチでの展開</a:t>
            </a:r>
            <a:endParaRPr lang="en-US" sz="2050" dirty="0">
              <a:latin typeface="Meiryo" panose="020B0604030504040204" pitchFamily="34" charset="-128"/>
              <a:ea typeface="Meiryo" panose="020B0604030504040204" pitchFamily="34" charset="-128"/>
            </a:endParaRPr>
          </a:p>
        </p:txBody>
      </p:sp>
      <p:sp>
        <p:nvSpPr>
          <p:cNvPr id="6" name="Text 2"/>
          <p:cNvSpPr/>
          <p:nvPr/>
        </p:nvSpPr>
        <p:spPr>
          <a:xfrm>
            <a:off x="899279" y="6039326"/>
            <a:ext cx="4010858" cy="127920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eiryo" panose="020B0604030504040204" pitchFamily="34" charset="-128"/>
                <a:ea typeface="Meiryo" panose="020B0604030504040204" pitchFamily="34" charset="-128"/>
                <a:cs typeface="Inter" pitchFamily="34" charset="-120"/>
              </a:rPr>
              <a:t>国内12箇所のブルーフラッグ認証ビーチを主会場とし、各地でビーチスプリント競技会を開催します。地域の特色を活かしたイベントを企画し、地域活性化にも貢献します。</a:t>
            </a:r>
            <a:endParaRPr lang="en-US" sz="1550" dirty="0">
              <a:latin typeface="Meiryo" panose="020B0604030504040204" pitchFamily="34" charset="-128"/>
              <a:ea typeface="Meiryo" panose="020B0604030504040204" pitchFamily="34" charset="-128"/>
            </a:endParaRPr>
          </a:p>
        </p:txBody>
      </p:sp>
      <p:pic>
        <p:nvPicPr>
          <p:cNvPr id="7" name="Image 2" descr="preencoded.png"/>
          <p:cNvPicPr>
            <a:picLocks noChangeAspect="1"/>
          </p:cNvPicPr>
          <p:nvPr/>
        </p:nvPicPr>
        <p:blipFill>
          <a:blip r:embed="rId5"/>
          <a:stretch>
            <a:fillRect/>
          </a:stretch>
        </p:blipFill>
        <p:spPr>
          <a:xfrm>
            <a:off x="5109924" y="4164806"/>
            <a:ext cx="4410432" cy="799386"/>
          </a:xfrm>
          <a:prstGeom prst="rect">
            <a:avLst/>
          </a:prstGeom>
        </p:spPr>
      </p:pic>
      <p:sp>
        <p:nvSpPr>
          <p:cNvPr id="8" name="Text 3"/>
          <p:cNvSpPr/>
          <p:nvPr/>
        </p:nvSpPr>
        <p:spPr>
          <a:xfrm>
            <a:off x="5871467" y="5257363"/>
            <a:ext cx="2623066" cy="327779"/>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Meiryo" panose="020B0604030504040204" pitchFamily="34" charset="-128"/>
                <a:ea typeface="Meiryo" panose="020B0604030504040204" pitchFamily="34" charset="-128"/>
                <a:cs typeface="Petrona Bold" pitchFamily="34" charset="-120"/>
              </a:rPr>
              <a:t>新規協会の設立支援</a:t>
            </a:r>
            <a:endParaRPr lang="en-US" sz="2050" dirty="0">
              <a:latin typeface="Meiryo" panose="020B0604030504040204" pitchFamily="34" charset="-128"/>
              <a:ea typeface="Meiryo" panose="020B0604030504040204" pitchFamily="34" charset="-128"/>
            </a:endParaRPr>
          </a:p>
        </p:txBody>
      </p:sp>
      <p:sp>
        <p:nvSpPr>
          <p:cNvPr id="9" name="Text 4"/>
          <p:cNvSpPr/>
          <p:nvPr/>
        </p:nvSpPr>
        <p:spPr>
          <a:xfrm>
            <a:off x="5309711" y="5711547"/>
            <a:ext cx="4010858" cy="127920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eiryo" panose="020B0604030504040204" pitchFamily="34" charset="-128"/>
                <a:ea typeface="Meiryo" panose="020B0604030504040204" pitchFamily="34" charset="-128"/>
                <a:cs typeface="Inter" pitchFamily="34" charset="-120"/>
              </a:rPr>
              <a:t>自治体やスポーツ競技団体と連携し、各地域でのビーチスプリント協会設立を支援します。地域に根ざした活動を展開することで、持続可能な取り組みを目指します。</a:t>
            </a:r>
            <a:endParaRPr lang="en-US" sz="1550" dirty="0">
              <a:latin typeface="Meiryo" panose="020B0604030504040204" pitchFamily="34" charset="-128"/>
              <a:ea typeface="Meiryo" panose="020B0604030504040204" pitchFamily="34" charset="-128"/>
            </a:endParaRPr>
          </a:p>
        </p:txBody>
      </p:sp>
      <p:pic>
        <p:nvPicPr>
          <p:cNvPr id="10" name="Image 3" descr="preencoded.png"/>
          <p:cNvPicPr>
            <a:picLocks noChangeAspect="1"/>
          </p:cNvPicPr>
          <p:nvPr/>
        </p:nvPicPr>
        <p:blipFill>
          <a:blip r:embed="rId6"/>
          <a:stretch>
            <a:fillRect/>
          </a:stretch>
        </p:blipFill>
        <p:spPr>
          <a:xfrm>
            <a:off x="9520357" y="4164806"/>
            <a:ext cx="4410432" cy="799386"/>
          </a:xfrm>
          <a:prstGeom prst="rect">
            <a:avLst/>
          </a:prstGeom>
        </p:spPr>
      </p:pic>
      <p:sp>
        <p:nvSpPr>
          <p:cNvPr id="11" name="Text 5"/>
          <p:cNvSpPr/>
          <p:nvPr/>
        </p:nvSpPr>
        <p:spPr>
          <a:xfrm>
            <a:off x="9720143" y="5263872"/>
            <a:ext cx="2623066" cy="327779"/>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Meiryo" panose="020B0604030504040204" pitchFamily="34" charset="-128"/>
                <a:ea typeface="Meiryo" panose="020B0604030504040204" pitchFamily="34" charset="-128"/>
                <a:cs typeface="Petrona Bold" pitchFamily="34" charset="-120"/>
              </a:rPr>
              <a:t>国際大会の開催</a:t>
            </a:r>
            <a:endParaRPr lang="en-US" sz="2050" dirty="0">
              <a:latin typeface="Meiryo" panose="020B0604030504040204" pitchFamily="34" charset="-128"/>
              <a:ea typeface="Meiryo" panose="020B0604030504040204" pitchFamily="34" charset="-128"/>
            </a:endParaRPr>
          </a:p>
        </p:txBody>
      </p:sp>
      <p:sp>
        <p:nvSpPr>
          <p:cNvPr id="12" name="Text 6"/>
          <p:cNvSpPr/>
          <p:nvPr/>
        </p:nvSpPr>
        <p:spPr>
          <a:xfrm>
            <a:off x="9720143" y="5711547"/>
            <a:ext cx="4010858" cy="159900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eiryo" panose="020B0604030504040204" pitchFamily="34" charset="-128"/>
                <a:ea typeface="Meiryo" panose="020B0604030504040204" pitchFamily="34" charset="-128"/>
                <a:cs typeface="Inter" pitchFamily="34" charset="-120"/>
              </a:rPr>
              <a:t>FEE（国際環境教育基金）と連携し、海外のブルーフラッグ認証ビーチでの国際競技大会開催を提案します。世界中のアスリートや環境活動家が集う、グローバルな舞台を創出します。</a:t>
            </a:r>
            <a:endParaRPr lang="en-US" sz="1550" dirty="0">
              <a:latin typeface="Meiryo" panose="020B0604030504040204" pitchFamily="34" charset="-128"/>
              <a:ea typeface="Meiryo" panose="020B060403050404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9735" y="750808"/>
            <a:ext cx="7664529" cy="1387078"/>
          </a:xfrm>
          <a:prstGeom prst="rect">
            <a:avLst/>
          </a:prstGeom>
          <a:noFill/>
          <a:ln/>
        </p:spPr>
        <p:txBody>
          <a:bodyPr wrap="square" lIns="0" tIns="0" rIns="0" bIns="0" rtlCol="0" anchor="t"/>
          <a:lstStyle/>
          <a:p>
            <a:pPr marL="0" indent="0">
              <a:lnSpc>
                <a:spcPts val="5450"/>
              </a:lnSpc>
              <a:buNone/>
            </a:pPr>
            <a:r>
              <a:rPr lang="en-US" sz="4350" b="1" dirty="0" err="1">
                <a:solidFill>
                  <a:srgbClr val="000000"/>
                </a:solidFill>
                <a:latin typeface="Meiryo" panose="020B0604030504040204" pitchFamily="34" charset="-128"/>
                <a:ea typeface="Meiryo" panose="020B0604030504040204" pitchFamily="34" charset="-128"/>
                <a:cs typeface="Petrona Bold" pitchFamily="34" charset="-120"/>
              </a:rPr>
              <a:t>パートナーシップを通じた</a:t>
            </a:r>
            <a:endParaRPr lang="en-US" sz="4350" b="1" dirty="0">
              <a:solidFill>
                <a:srgbClr val="000000"/>
              </a:solidFill>
              <a:latin typeface="Meiryo" panose="020B0604030504040204" pitchFamily="34" charset="-128"/>
              <a:ea typeface="Meiryo" panose="020B0604030504040204" pitchFamily="34" charset="-128"/>
              <a:cs typeface="Petrona Bold" pitchFamily="34" charset="-120"/>
            </a:endParaRPr>
          </a:p>
          <a:p>
            <a:pPr marL="0" indent="0">
              <a:lnSpc>
                <a:spcPts val="5450"/>
              </a:lnSpc>
              <a:buNone/>
            </a:pPr>
            <a:r>
              <a:rPr lang="en-US" sz="4350" b="1" dirty="0" err="1">
                <a:solidFill>
                  <a:srgbClr val="000000"/>
                </a:solidFill>
                <a:latin typeface="Meiryo" panose="020B0604030504040204" pitchFamily="34" charset="-128"/>
                <a:ea typeface="Meiryo" panose="020B0604030504040204" pitchFamily="34" charset="-128"/>
                <a:cs typeface="Petrona Bold" pitchFamily="34" charset="-120"/>
              </a:rPr>
              <a:t>目標達成</a:t>
            </a:r>
            <a:endParaRPr lang="en-US" sz="4350" dirty="0">
              <a:latin typeface="Meiryo" panose="020B0604030504040204" pitchFamily="34" charset="-128"/>
              <a:ea typeface="Meiryo" panose="020B0604030504040204" pitchFamily="34" charset="-128"/>
            </a:endParaRPr>
          </a:p>
        </p:txBody>
      </p:sp>
      <p:sp>
        <p:nvSpPr>
          <p:cNvPr id="4" name="Shape 1"/>
          <p:cNvSpPr/>
          <p:nvPr/>
        </p:nvSpPr>
        <p:spPr>
          <a:xfrm>
            <a:off x="739735" y="2692598"/>
            <a:ext cx="475536" cy="475536"/>
          </a:xfrm>
          <a:prstGeom prst="roundRect">
            <a:avLst>
              <a:gd name="adj" fmla="val 18668"/>
            </a:avLst>
          </a:prstGeom>
          <a:solidFill>
            <a:srgbClr val="CCEEFF"/>
          </a:solidFill>
          <a:ln w="7620">
            <a:solidFill>
              <a:srgbClr val="B2D4E5"/>
            </a:solidFill>
            <a:prstDash val="solid"/>
          </a:ln>
        </p:spPr>
        <p:txBody>
          <a:bodyPr/>
          <a:lstStyle/>
          <a:p>
            <a:endParaRPr lang="ja-JP" altLang="en-US"/>
          </a:p>
        </p:txBody>
      </p:sp>
      <p:sp>
        <p:nvSpPr>
          <p:cNvPr id="5" name="Text 2"/>
          <p:cNvSpPr/>
          <p:nvPr/>
        </p:nvSpPr>
        <p:spPr>
          <a:xfrm>
            <a:off x="906185" y="2763917"/>
            <a:ext cx="142518" cy="332899"/>
          </a:xfrm>
          <a:prstGeom prst="rect">
            <a:avLst/>
          </a:prstGeom>
          <a:noFill/>
          <a:ln/>
        </p:spPr>
        <p:txBody>
          <a:bodyPr wrap="none" lIns="0" tIns="0" rIns="0" bIns="0" rtlCol="0" anchor="t"/>
          <a:lstStyle/>
          <a:p>
            <a:pPr marL="0" indent="0" algn="ctr">
              <a:lnSpc>
                <a:spcPts val="2600"/>
              </a:lnSpc>
              <a:buNone/>
            </a:pPr>
            <a:r>
              <a:rPr lang="en-US" sz="2600" b="1" dirty="0">
                <a:solidFill>
                  <a:srgbClr val="272525"/>
                </a:solidFill>
                <a:latin typeface="Petrona Bold" pitchFamily="34" charset="0"/>
                <a:ea typeface="Petrona Bold" pitchFamily="34" charset="-122"/>
                <a:cs typeface="Petrona Bold" pitchFamily="34" charset="-120"/>
              </a:rPr>
              <a:t>1</a:t>
            </a:r>
            <a:endParaRPr lang="en-US" sz="2600" dirty="0"/>
          </a:p>
        </p:txBody>
      </p:sp>
      <p:sp>
        <p:nvSpPr>
          <p:cNvPr id="6" name="Text 3"/>
          <p:cNvSpPr/>
          <p:nvPr/>
        </p:nvSpPr>
        <p:spPr>
          <a:xfrm>
            <a:off x="1426607" y="2692598"/>
            <a:ext cx="3039785" cy="693420"/>
          </a:xfrm>
          <a:prstGeom prst="rect">
            <a:avLst/>
          </a:prstGeom>
          <a:noFill/>
          <a:ln/>
        </p:spPr>
        <p:txBody>
          <a:bodyPr wrap="square" lIns="0" tIns="0" rIns="0" bIns="0" rtlCol="0" anchor="t"/>
          <a:lstStyle/>
          <a:p>
            <a:pPr marL="0" indent="0">
              <a:lnSpc>
                <a:spcPts val="2700"/>
              </a:lnSpc>
              <a:buNone/>
            </a:pPr>
            <a:r>
              <a:rPr lang="en-US" sz="2150" b="1" dirty="0">
                <a:solidFill>
                  <a:srgbClr val="272525"/>
                </a:solidFill>
                <a:latin typeface="Meiryo" panose="020B0604030504040204" pitchFamily="34" charset="-128"/>
                <a:ea typeface="Meiryo" panose="020B0604030504040204" pitchFamily="34" charset="-128"/>
                <a:cs typeface="Petrona Bold" pitchFamily="34" charset="-120"/>
              </a:rPr>
              <a:t>ブルーフラッグ取得の促進</a:t>
            </a:r>
            <a:endParaRPr lang="en-US" sz="2150" dirty="0">
              <a:latin typeface="Meiryo" panose="020B0604030504040204" pitchFamily="34" charset="-128"/>
              <a:ea typeface="Meiryo" panose="020B0604030504040204" pitchFamily="34" charset="-128"/>
            </a:endParaRPr>
          </a:p>
        </p:txBody>
      </p:sp>
      <p:sp>
        <p:nvSpPr>
          <p:cNvPr id="7" name="Text 4"/>
          <p:cNvSpPr/>
          <p:nvPr/>
        </p:nvSpPr>
        <p:spPr>
          <a:xfrm>
            <a:off x="1426607" y="3512820"/>
            <a:ext cx="3039785" cy="2028825"/>
          </a:xfrm>
          <a:prstGeom prst="rect">
            <a:avLst/>
          </a:prstGeom>
          <a:noFill/>
          <a:ln/>
        </p:spPr>
        <p:txBody>
          <a:bodyPr wrap="square" lIns="0" tIns="0" rIns="0" bIns="0" rtlCol="0" anchor="t"/>
          <a:lstStyle/>
          <a:p>
            <a:pPr marL="0" indent="0">
              <a:lnSpc>
                <a:spcPts val="2650"/>
              </a:lnSpc>
              <a:buNone/>
            </a:pPr>
            <a:r>
              <a:rPr lang="en-US" sz="1650" dirty="0">
                <a:solidFill>
                  <a:srgbClr val="272525"/>
                </a:solidFill>
                <a:latin typeface="Meiryo" panose="020B0604030504040204" pitchFamily="34" charset="-128"/>
                <a:ea typeface="Meiryo" panose="020B0604030504040204" pitchFamily="34" charset="-128"/>
                <a:cs typeface="Inter" pitchFamily="34" charset="-120"/>
              </a:rPr>
              <a:t>未取得ビーチでのイベント開催を通じて、ブルーフラッグ認証の重要性を広めます。地域コミュニティと協力し、環境保護とビーチの質向上に取り組みます。</a:t>
            </a:r>
            <a:endParaRPr lang="en-US" sz="1650" dirty="0">
              <a:latin typeface="Meiryo" panose="020B0604030504040204" pitchFamily="34" charset="-128"/>
              <a:ea typeface="Meiryo" panose="020B0604030504040204" pitchFamily="34" charset="-128"/>
            </a:endParaRPr>
          </a:p>
        </p:txBody>
      </p:sp>
      <p:sp>
        <p:nvSpPr>
          <p:cNvPr id="8" name="Shape 5"/>
          <p:cNvSpPr/>
          <p:nvPr/>
        </p:nvSpPr>
        <p:spPr>
          <a:xfrm>
            <a:off x="4677728" y="2692598"/>
            <a:ext cx="475536" cy="475536"/>
          </a:xfrm>
          <a:prstGeom prst="roundRect">
            <a:avLst>
              <a:gd name="adj" fmla="val 18668"/>
            </a:avLst>
          </a:prstGeom>
          <a:solidFill>
            <a:srgbClr val="CCEEFF"/>
          </a:solidFill>
          <a:ln w="7620">
            <a:solidFill>
              <a:srgbClr val="B2D4E5"/>
            </a:solidFill>
            <a:prstDash val="solid"/>
          </a:ln>
        </p:spPr>
        <p:txBody>
          <a:bodyPr/>
          <a:lstStyle/>
          <a:p>
            <a:endParaRPr lang="ja-JP" altLang="en-US"/>
          </a:p>
        </p:txBody>
      </p:sp>
      <p:sp>
        <p:nvSpPr>
          <p:cNvPr id="9" name="Text 6"/>
          <p:cNvSpPr/>
          <p:nvPr/>
        </p:nvSpPr>
        <p:spPr>
          <a:xfrm>
            <a:off x="4821079" y="2763917"/>
            <a:ext cx="188714" cy="332899"/>
          </a:xfrm>
          <a:prstGeom prst="rect">
            <a:avLst/>
          </a:prstGeom>
          <a:noFill/>
          <a:ln/>
        </p:spPr>
        <p:txBody>
          <a:bodyPr wrap="none" lIns="0" tIns="0" rIns="0" bIns="0" rtlCol="0" anchor="t"/>
          <a:lstStyle/>
          <a:p>
            <a:pPr marL="0" indent="0" algn="ctr">
              <a:lnSpc>
                <a:spcPts val="2600"/>
              </a:lnSpc>
              <a:buNone/>
            </a:pPr>
            <a:r>
              <a:rPr lang="en-US" sz="2600" b="1" dirty="0">
                <a:solidFill>
                  <a:srgbClr val="272525"/>
                </a:solidFill>
                <a:latin typeface="Petrona Bold" pitchFamily="34" charset="0"/>
                <a:ea typeface="Petrona Bold" pitchFamily="34" charset="-122"/>
                <a:cs typeface="Petrona Bold" pitchFamily="34" charset="-120"/>
              </a:rPr>
              <a:t>2</a:t>
            </a:r>
            <a:endParaRPr lang="en-US" sz="2600" dirty="0"/>
          </a:p>
        </p:txBody>
      </p:sp>
      <p:sp>
        <p:nvSpPr>
          <p:cNvPr id="10" name="Text 7"/>
          <p:cNvSpPr/>
          <p:nvPr/>
        </p:nvSpPr>
        <p:spPr>
          <a:xfrm>
            <a:off x="5364599" y="2692598"/>
            <a:ext cx="3039785" cy="693420"/>
          </a:xfrm>
          <a:prstGeom prst="rect">
            <a:avLst/>
          </a:prstGeom>
          <a:noFill/>
          <a:ln/>
        </p:spPr>
        <p:txBody>
          <a:bodyPr wrap="square" lIns="0" tIns="0" rIns="0" bIns="0" rtlCol="0" anchor="t"/>
          <a:lstStyle/>
          <a:p>
            <a:pPr marL="0" indent="0">
              <a:lnSpc>
                <a:spcPts val="2700"/>
              </a:lnSpc>
              <a:buNone/>
            </a:pPr>
            <a:r>
              <a:rPr lang="en-US" sz="2150" b="1" dirty="0">
                <a:solidFill>
                  <a:srgbClr val="272525"/>
                </a:solidFill>
                <a:latin typeface="Meiryo" panose="020B0604030504040204" pitchFamily="34" charset="-128"/>
                <a:ea typeface="Meiryo" panose="020B0604030504040204" pitchFamily="34" charset="-128"/>
                <a:cs typeface="Petrona Bold" pitchFamily="34" charset="-120"/>
              </a:rPr>
              <a:t>プロアスリートの　参画</a:t>
            </a:r>
            <a:endParaRPr lang="en-US" sz="2150" dirty="0">
              <a:latin typeface="Meiryo" panose="020B0604030504040204" pitchFamily="34" charset="-128"/>
              <a:ea typeface="Meiryo" panose="020B0604030504040204" pitchFamily="34" charset="-128"/>
            </a:endParaRPr>
          </a:p>
        </p:txBody>
      </p:sp>
      <p:sp>
        <p:nvSpPr>
          <p:cNvPr id="11" name="Text 8"/>
          <p:cNvSpPr/>
          <p:nvPr/>
        </p:nvSpPr>
        <p:spPr>
          <a:xfrm>
            <a:off x="5364599" y="3512820"/>
            <a:ext cx="3039785" cy="2028825"/>
          </a:xfrm>
          <a:prstGeom prst="rect">
            <a:avLst/>
          </a:prstGeom>
          <a:noFill/>
          <a:ln/>
        </p:spPr>
        <p:txBody>
          <a:bodyPr wrap="square" lIns="0" tIns="0" rIns="0" bIns="0" rtlCol="0" anchor="t"/>
          <a:lstStyle/>
          <a:p>
            <a:pPr marL="0" indent="0">
              <a:lnSpc>
                <a:spcPts val="2650"/>
              </a:lnSpc>
              <a:buNone/>
            </a:pPr>
            <a:r>
              <a:rPr lang="en-US" sz="1650" dirty="0">
                <a:solidFill>
                  <a:srgbClr val="272525"/>
                </a:solidFill>
                <a:latin typeface="Meiryo" panose="020B0604030504040204" pitchFamily="34" charset="-128"/>
                <a:ea typeface="Meiryo" panose="020B0604030504040204" pitchFamily="34" charset="-128"/>
                <a:cs typeface="Inter" pitchFamily="34" charset="-120"/>
              </a:rPr>
              <a:t>魅力的な賞金レースやポイント制度を導入し、プロアスリートの積極的な参戦を促します。トップアスリートの参加がイベントの注目度を高め、さらなる発展につながります。</a:t>
            </a:r>
            <a:endParaRPr lang="en-US" sz="1650" dirty="0">
              <a:latin typeface="Meiryo" panose="020B0604030504040204" pitchFamily="34" charset="-128"/>
              <a:ea typeface="Meiryo" panose="020B0604030504040204" pitchFamily="34" charset="-128"/>
            </a:endParaRPr>
          </a:p>
        </p:txBody>
      </p:sp>
      <p:sp>
        <p:nvSpPr>
          <p:cNvPr id="12" name="Shape 9"/>
          <p:cNvSpPr/>
          <p:nvPr/>
        </p:nvSpPr>
        <p:spPr>
          <a:xfrm>
            <a:off x="739735" y="5990749"/>
            <a:ext cx="475536" cy="475536"/>
          </a:xfrm>
          <a:prstGeom prst="roundRect">
            <a:avLst>
              <a:gd name="adj" fmla="val 18668"/>
            </a:avLst>
          </a:prstGeom>
          <a:solidFill>
            <a:srgbClr val="CCEEFF"/>
          </a:solidFill>
          <a:ln w="7620">
            <a:solidFill>
              <a:srgbClr val="B2D4E5"/>
            </a:solidFill>
            <a:prstDash val="solid"/>
          </a:ln>
        </p:spPr>
        <p:txBody>
          <a:bodyPr/>
          <a:lstStyle/>
          <a:p>
            <a:endParaRPr lang="ja-JP" altLang="en-US"/>
          </a:p>
        </p:txBody>
      </p:sp>
      <p:sp>
        <p:nvSpPr>
          <p:cNvPr id="13" name="Text 10"/>
          <p:cNvSpPr/>
          <p:nvPr/>
        </p:nvSpPr>
        <p:spPr>
          <a:xfrm>
            <a:off x="883325" y="6062067"/>
            <a:ext cx="188357" cy="332899"/>
          </a:xfrm>
          <a:prstGeom prst="rect">
            <a:avLst/>
          </a:prstGeom>
          <a:noFill/>
          <a:ln/>
        </p:spPr>
        <p:txBody>
          <a:bodyPr wrap="none" lIns="0" tIns="0" rIns="0" bIns="0" rtlCol="0" anchor="t"/>
          <a:lstStyle/>
          <a:p>
            <a:pPr marL="0" indent="0" algn="ctr">
              <a:lnSpc>
                <a:spcPts val="2600"/>
              </a:lnSpc>
              <a:buNone/>
            </a:pPr>
            <a:r>
              <a:rPr lang="en-US" sz="2600" b="1" dirty="0">
                <a:solidFill>
                  <a:srgbClr val="272525"/>
                </a:solidFill>
                <a:latin typeface="Petrona Bold" pitchFamily="34" charset="0"/>
                <a:ea typeface="Petrona Bold" pitchFamily="34" charset="-122"/>
                <a:cs typeface="Petrona Bold" pitchFamily="34" charset="-120"/>
              </a:rPr>
              <a:t>3</a:t>
            </a:r>
            <a:endParaRPr lang="en-US" sz="2600" dirty="0"/>
          </a:p>
        </p:txBody>
      </p:sp>
      <p:sp>
        <p:nvSpPr>
          <p:cNvPr id="14" name="Text 11"/>
          <p:cNvSpPr/>
          <p:nvPr/>
        </p:nvSpPr>
        <p:spPr>
          <a:xfrm>
            <a:off x="1426607" y="5990749"/>
            <a:ext cx="2774156" cy="346710"/>
          </a:xfrm>
          <a:prstGeom prst="rect">
            <a:avLst/>
          </a:prstGeom>
          <a:noFill/>
          <a:ln/>
        </p:spPr>
        <p:txBody>
          <a:bodyPr wrap="none" lIns="0" tIns="0" rIns="0" bIns="0" rtlCol="0" anchor="t"/>
          <a:lstStyle/>
          <a:p>
            <a:pPr marL="0" indent="0">
              <a:lnSpc>
                <a:spcPts val="2700"/>
              </a:lnSpc>
              <a:buNone/>
            </a:pPr>
            <a:r>
              <a:rPr lang="en-US" sz="2150" b="1" dirty="0">
                <a:solidFill>
                  <a:srgbClr val="272525"/>
                </a:solidFill>
                <a:latin typeface="Meiryo" panose="020B0604030504040204" pitchFamily="34" charset="-128"/>
                <a:ea typeface="Meiryo" panose="020B0604030504040204" pitchFamily="34" charset="-128"/>
                <a:cs typeface="Petrona Bold" pitchFamily="34" charset="-120"/>
              </a:rPr>
              <a:t>世界的ムーブメントへ</a:t>
            </a:r>
            <a:endParaRPr lang="en-US" sz="2150" dirty="0">
              <a:latin typeface="Meiryo" panose="020B0604030504040204" pitchFamily="34" charset="-128"/>
              <a:ea typeface="Meiryo" panose="020B0604030504040204" pitchFamily="34" charset="-128"/>
            </a:endParaRPr>
          </a:p>
        </p:txBody>
      </p:sp>
      <p:sp>
        <p:nvSpPr>
          <p:cNvPr id="15" name="Text 12"/>
          <p:cNvSpPr/>
          <p:nvPr/>
        </p:nvSpPr>
        <p:spPr>
          <a:xfrm>
            <a:off x="1426607" y="6464260"/>
            <a:ext cx="6977658" cy="1014413"/>
          </a:xfrm>
          <a:prstGeom prst="rect">
            <a:avLst/>
          </a:prstGeom>
          <a:noFill/>
          <a:ln/>
        </p:spPr>
        <p:txBody>
          <a:bodyPr wrap="square" lIns="0" tIns="0" rIns="0" bIns="0" rtlCol="0" anchor="t"/>
          <a:lstStyle/>
          <a:p>
            <a:pPr marL="0" indent="0">
              <a:lnSpc>
                <a:spcPts val="2650"/>
              </a:lnSpc>
              <a:buNone/>
            </a:pPr>
            <a:r>
              <a:rPr lang="en-US" sz="1650" dirty="0">
                <a:solidFill>
                  <a:srgbClr val="272525"/>
                </a:solidFill>
                <a:latin typeface="Meiryo" panose="020B0604030504040204" pitchFamily="34" charset="-128"/>
                <a:ea typeface="Meiryo" panose="020B0604030504040204" pitchFamily="34" charset="-128"/>
                <a:cs typeface="Inter" pitchFamily="34" charset="-120"/>
              </a:rPr>
              <a:t>本協会の取り組みを持続可能な活動として確立し、世界的なムーブメントへと発展させます。スポーツを通じた環境保護と社会貢献の新しいモデルを世界に発信します。</a:t>
            </a:r>
            <a:endParaRPr lang="en-US" sz="1650" dirty="0">
              <a:latin typeface="Meiryo" panose="020B0604030504040204" pitchFamily="34" charset="-128"/>
              <a:ea typeface="Meiryo" panose="020B060403050404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68020" y="719971"/>
            <a:ext cx="7980759" cy="1090613"/>
          </a:xfrm>
          <a:prstGeom prst="rect">
            <a:avLst/>
          </a:prstGeom>
          <a:noFill/>
          <a:ln/>
        </p:spPr>
        <p:txBody>
          <a:bodyPr wrap="square" lIns="0" tIns="0" rIns="0" bIns="0" rtlCol="0" anchor="t"/>
          <a:lstStyle/>
          <a:p>
            <a:pPr marL="0" indent="0">
              <a:lnSpc>
                <a:spcPts val="4250"/>
              </a:lnSpc>
              <a:buNone/>
            </a:pPr>
            <a:r>
              <a:rPr lang="en-US" sz="3200" b="1" dirty="0">
                <a:solidFill>
                  <a:srgbClr val="000000"/>
                </a:solidFill>
                <a:latin typeface="Meiryo" panose="020B0604030504040204" pitchFamily="34" charset="-128"/>
                <a:ea typeface="Meiryo" panose="020B0604030504040204" pitchFamily="34" charset="-128"/>
                <a:cs typeface="Petrona Bold" pitchFamily="34" charset="-120"/>
              </a:rPr>
              <a:t>ビーチスプリントの競技特性と科学的根拠</a:t>
            </a:r>
            <a:endParaRPr lang="en-US" sz="3200" dirty="0">
              <a:latin typeface="Meiryo" panose="020B0604030504040204" pitchFamily="34" charset="-128"/>
              <a:ea typeface="Meiryo" panose="020B0604030504040204" pitchFamily="34" charset="-128"/>
            </a:endParaRPr>
          </a:p>
        </p:txBody>
      </p:sp>
      <p:sp>
        <p:nvSpPr>
          <p:cNvPr id="4" name="Shape 1"/>
          <p:cNvSpPr/>
          <p:nvPr/>
        </p:nvSpPr>
        <p:spPr>
          <a:xfrm>
            <a:off x="6068020" y="2059781"/>
            <a:ext cx="7980759" cy="3480792"/>
          </a:xfrm>
          <a:prstGeom prst="roundRect">
            <a:avLst>
              <a:gd name="adj" fmla="val 2005"/>
            </a:avLst>
          </a:prstGeom>
          <a:noFill/>
          <a:ln w="7620">
            <a:solidFill>
              <a:srgbClr val="000000">
                <a:alpha val="8000"/>
              </a:srgbClr>
            </a:solidFill>
            <a:prstDash val="solid"/>
          </a:ln>
        </p:spPr>
        <p:txBody>
          <a:bodyPr/>
          <a:lstStyle/>
          <a:p>
            <a:endParaRPr lang="ja-JP" altLang="en-US"/>
          </a:p>
        </p:txBody>
      </p:sp>
      <p:sp>
        <p:nvSpPr>
          <p:cNvPr id="5" name="Shape 2"/>
          <p:cNvSpPr/>
          <p:nvPr/>
        </p:nvSpPr>
        <p:spPr>
          <a:xfrm>
            <a:off x="6075640" y="2067401"/>
            <a:ext cx="7964686" cy="480417"/>
          </a:xfrm>
          <a:prstGeom prst="rect">
            <a:avLst/>
          </a:prstGeom>
          <a:solidFill>
            <a:srgbClr val="FFFFFF">
              <a:alpha val="4000"/>
            </a:srgbClr>
          </a:solidFill>
          <a:ln/>
        </p:spPr>
        <p:txBody>
          <a:bodyPr/>
          <a:lstStyle/>
          <a:p>
            <a:endParaRPr lang="ja-JP" altLang="en-US"/>
          </a:p>
        </p:txBody>
      </p:sp>
      <p:sp>
        <p:nvSpPr>
          <p:cNvPr id="6" name="Text 3"/>
          <p:cNvSpPr/>
          <p:nvPr/>
        </p:nvSpPr>
        <p:spPr>
          <a:xfrm>
            <a:off x="6242566" y="2174677"/>
            <a:ext cx="231862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Inter" pitchFamily="34" charset="0"/>
                <a:ea typeface="Inter" pitchFamily="34" charset="-122"/>
                <a:cs typeface="Inter" pitchFamily="34" charset="-120"/>
              </a:rPr>
              <a:t>研究者</a:t>
            </a:r>
            <a:endParaRPr lang="en-US" sz="1300" dirty="0"/>
          </a:p>
        </p:txBody>
      </p:sp>
      <p:sp>
        <p:nvSpPr>
          <p:cNvPr id="7" name="Text 4"/>
          <p:cNvSpPr/>
          <p:nvPr/>
        </p:nvSpPr>
        <p:spPr>
          <a:xfrm>
            <a:off x="8900993" y="2174677"/>
            <a:ext cx="231481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Inter" pitchFamily="34" charset="0"/>
                <a:ea typeface="Inter" pitchFamily="34" charset="-122"/>
                <a:cs typeface="Inter" pitchFamily="34" charset="-120"/>
              </a:rPr>
              <a:t>年</a:t>
            </a:r>
            <a:endParaRPr lang="en-US" sz="1300" dirty="0"/>
          </a:p>
        </p:txBody>
      </p:sp>
      <p:sp>
        <p:nvSpPr>
          <p:cNvPr id="8" name="Text 5"/>
          <p:cNvSpPr/>
          <p:nvPr/>
        </p:nvSpPr>
        <p:spPr>
          <a:xfrm>
            <a:off x="11555611" y="2174677"/>
            <a:ext cx="231862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Inter" pitchFamily="34" charset="0"/>
                <a:ea typeface="Inter" pitchFamily="34" charset="-122"/>
                <a:cs typeface="Inter" pitchFamily="34" charset="-120"/>
              </a:rPr>
              <a:t>主な発見</a:t>
            </a:r>
            <a:endParaRPr lang="en-US" sz="1300" dirty="0"/>
          </a:p>
        </p:txBody>
      </p:sp>
      <p:sp>
        <p:nvSpPr>
          <p:cNvPr id="9" name="Shape 6"/>
          <p:cNvSpPr/>
          <p:nvPr/>
        </p:nvSpPr>
        <p:spPr>
          <a:xfrm>
            <a:off x="6075640" y="2547818"/>
            <a:ext cx="7964686" cy="746284"/>
          </a:xfrm>
          <a:prstGeom prst="rect">
            <a:avLst/>
          </a:prstGeom>
          <a:solidFill>
            <a:srgbClr val="000000">
              <a:alpha val="4000"/>
            </a:srgbClr>
          </a:solidFill>
          <a:ln/>
        </p:spPr>
        <p:txBody>
          <a:bodyPr/>
          <a:lstStyle/>
          <a:p>
            <a:endParaRPr lang="ja-JP" altLang="en-US">
              <a:latin typeface="Meiryo" panose="020B0604030504040204" pitchFamily="34" charset="-128"/>
              <a:ea typeface="Meiryo" panose="020B0604030504040204" pitchFamily="34" charset="-128"/>
            </a:endParaRPr>
          </a:p>
        </p:txBody>
      </p:sp>
      <p:sp>
        <p:nvSpPr>
          <p:cNvPr id="10" name="Text 7"/>
          <p:cNvSpPr/>
          <p:nvPr/>
        </p:nvSpPr>
        <p:spPr>
          <a:xfrm>
            <a:off x="6242566" y="2655094"/>
            <a:ext cx="231862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Buchheit &amp; Laursen</a:t>
            </a:r>
            <a:endParaRPr lang="en-US" sz="1300" dirty="0">
              <a:latin typeface="Meiryo" panose="020B0604030504040204" pitchFamily="34" charset="-128"/>
              <a:ea typeface="Meiryo" panose="020B0604030504040204" pitchFamily="34" charset="-128"/>
            </a:endParaRPr>
          </a:p>
        </p:txBody>
      </p:sp>
      <p:sp>
        <p:nvSpPr>
          <p:cNvPr id="11" name="Text 8"/>
          <p:cNvSpPr/>
          <p:nvPr/>
        </p:nvSpPr>
        <p:spPr>
          <a:xfrm>
            <a:off x="8900993" y="2655094"/>
            <a:ext cx="231481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Inter" pitchFamily="34" charset="0"/>
                <a:ea typeface="Inter" pitchFamily="34" charset="-122"/>
                <a:cs typeface="Inter" pitchFamily="34" charset="-120"/>
              </a:rPr>
              <a:t>2013</a:t>
            </a:r>
            <a:endParaRPr lang="en-US" sz="1300" dirty="0"/>
          </a:p>
        </p:txBody>
      </p:sp>
      <p:sp>
        <p:nvSpPr>
          <p:cNvPr id="12" name="Text 9"/>
          <p:cNvSpPr/>
          <p:nvPr/>
        </p:nvSpPr>
        <p:spPr>
          <a:xfrm>
            <a:off x="11555611" y="2655094"/>
            <a:ext cx="2318623" cy="531733"/>
          </a:xfrm>
          <a:prstGeom prst="rect">
            <a:avLst/>
          </a:prstGeom>
          <a:noFill/>
          <a:ln/>
        </p:spPr>
        <p:txBody>
          <a:bodyPr wrap="squar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高強度インターバルトレーニングの効果</a:t>
            </a:r>
            <a:endParaRPr lang="en-US" sz="1300" dirty="0">
              <a:latin typeface="Meiryo" panose="020B0604030504040204" pitchFamily="34" charset="-128"/>
              <a:ea typeface="Meiryo" panose="020B0604030504040204" pitchFamily="34" charset="-128"/>
            </a:endParaRPr>
          </a:p>
        </p:txBody>
      </p:sp>
      <p:sp>
        <p:nvSpPr>
          <p:cNvPr id="13" name="Shape 10"/>
          <p:cNvSpPr/>
          <p:nvPr/>
        </p:nvSpPr>
        <p:spPr>
          <a:xfrm>
            <a:off x="6075640" y="3294102"/>
            <a:ext cx="7964686" cy="746284"/>
          </a:xfrm>
          <a:prstGeom prst="rect">
            <a:avLst/>
          </a:prstGeom>
          <a:solidFill>
            <a:srgbClr val="FFFFFF">
              <a:alpha val="4000"/>
            </a:srgbClr>
          </a:solidFill>
          <a:ln/>
        </p:spPr>
        <p:txBody>
          <a:bodyPr/>
          <a:lstStyle/>
          <a:p>
            <a:endParaRPr lang="ja-JP" altLang="en-US"/>
          </a:p>
        </p:txBody>
      </p:sp>
      <p:sp>
        <p:nvSpPr>
          <p:cNvPr id="14" name="Text 11"/>
          <p:cNvSpPr/>
          <p:nvPr/>
        </p:nvSpPr>
        <p:spPr>
          <a:xfrm>
            <a:off x="6242566" y="3401378"/>
            <a:ext cx="231862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Krebs &amp; Wiemeyer</a:t>
            </a:r>
            <a:endParaRPr lang="en-US" sz="1300" dirty="0">
              <a:latin typeface="Meiryo" panose="020B0604030504040204" pitchFamily="34" charset="-128"/>
              <a:ea typeface="Meiryo" panose="020B0604030504040204" pitchFamily="34" charset="-128"/>
            </a:endParaRPr>
          </a:p>
        </p:txBody>
      </p:sp>
      <p:sp>
        <p:nvSpPr>
          <p:cNvPr id="15" name="Text 12"/>
          <p:cNvSpPr/>
          <p:nvPr/>
        </p:nvSpPr>
        <p:spPr>
          <a:xfrm>
            <a:off x="8900993" y="3401378"/>
            <a:ext cx="231481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2018</a:t>
            </a:r>
            <a:endParaRPr lang="en-US" sz="1300" dirty="0">
              <a:latin typeface="Meiryo" panose="020B0604030504040204" pitchFamily="34" charset="-128"/>
              <a:ea typeface="Meiryo" panose="020B0604030504040204" pitchFamily="34" charset="-128"/>
            </a:endParaRPr>
          </a:p>
        </p:txBody>
      </p:sp>
      <p:sp>
        <p:nvSpPr>
          <p:cNvPr id="16" name="Text 13"/>
          <p:cNvSpPr/>
          <p:nvPr/>
        </p:nvSpPr>
        <p:spPr>
          <a:xfrm>
            <a:off x="11555611" y="3401378"/>
            <a:ext cx="2318623" cy="531733"/>
          </a:xfrm>
          <a:prstGeom prst="rect">
            <a:avLst/>
          </a:prstGeom>
          <a:noFill/>
          <a:ln/>
        </p:spPr>
        <p:txBody>
          <a:bodyPr wrap="squar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砂浜の表面がジャンプやスプリントに与える影響</a:t>
            </a:r>
            <a:endParaRPr lang="en-US" sz="1300" dirty="0">
              <a:latin typeface="Meiryo" panose="020B0604030504040204" pitchFamily="34" charset="-128"/>
              <a:ea typeface="Meiryo" panose="020B0604030504040204" pitchFamily="34" charset="-128"/>
            </a:endParaRPr>
          </a:p>
        </p:txBody>
      </p:sp>
      <p:sp>
        <p:nvSpPr>
          <p:cNvPr id="17" name="Shape 14"/>
          <p:cNvSpPr/>
          <p:nvPr/>
        </p:nvSpPr>
        <p:spPr>
          <a:xfrm>
            <a:off x="6075640" y="4040386"/>
            <a:ext cx="7964686" cy="746284"/>
          </a:xfrm>
          <a:prstGeom prst="rect">
            <a:avLst/>
          </a:prstGeom>
          <a:solidFill>
            <a:srgbClr val="000000">
              <a:alpha val="4000"/>
            </a:srgbClr>
          </a:solidFill>
          <a:ln/>
        </p:spPr>
        <p:txBody>
          <a:bodyPr/>
          <a:lstStyle/>
          <a:p>
            <a:endParaRPr lang="ja-JP" altLang="en-US"/>
          </a:p>
        </p:txBody>
      </p:sp>
      <p:sp>
        <p:nvSpPr>
          <p:cNvPr id="18" name="Text 15"/>
          <p:cNvSpPr/>
          <p:nvPr/>
        </p:nvSpPr>
        <p:spPr>
          <a:xfrm>
            <a:off x="6242566" y="4147661"/>
            <a:ext cx="231862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Matsumoto et al.</a:t>
            </a:r>
            <a:endParaRPr lang="en-US" sz="1300" dirty="0">
              <a:latin typeface="Meiryo" panose="020B0604030504040204" pitchFamily="34" charset="-128"/>
              <a:ea typeface="Meiryo" panose="020B0604030504040204" pitchFamily="34" charset="-128"/>
            </a:endParaRPr>
          </a:p>
        </p:txBody>
      </p:sp>
      <p:sp>
        <p:nvSpPr>
          <p:cNvPr id="19" name="Text 16"/>
          <p:cNvSpPr/>
          <p:nvPr/>
        </p:nvSpPr>
        <p:spPr>
          <a:xfrm>
            <a:off x="8900993" y="4147661"/>
            <a:ext cx="231481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2016</a:t>
            </a:r>
            <a:endParaRPr lang="en-US" sz="1300" dirty="0">
              <a:latin typeface="Meiryo" panose="020B0604030504040204" pitchFamily="34" charset="-128"/>
              <a:ea typeface="Meiryo" panose="020B0604030504040204" pitchFamily="34" charset="-128"/>
            </a:endParaRPr>
          </a:p>
        </p:txBody>
      </p:sp>
      <p:sp>
        <p:nvSpPr>
          <p:cNvPr id="20" name="Text 17"/>
          <p:cNvSpPr/>
          <p:nvPr/>
        </p:nvSpPr>
        <p:spPr>
          <a:xfrm>
            <a:off x="11555611" y="4147661"/>
            <a:ext cx="2318623" cy="531733"/>
          </a:xfrm>
          <a:prstGeom prst="rect">
            <a:avLst/>
          </a:prstGeom>
          <a:noFill/>
          <a:ln/>
        </p:spPr>
        <p:txBody>
          <a:bodyPr wrap="squar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砂浜でのトレーニングが機能的パフォーマンスに与える影響</a:t>
            </a:r>
            <a:endParaRPr lang="en-US" sz="1300" dirty="0">
              <a:latin typeface="Meiryo" panose="020B0604030504040204" pitchFamily="34" charset="-128"/>
              <a:ea typeface="Meiryo" panose="020B0604030504040204" pitchFamily="34" charset="-128"/>
            </a:endParaRPr>
          </a:p>
        </p:txBody>
      </p:sp>
      <p:sp>
        <p:nvSpPr>
          <p:cNvPr id="21" name="Shape 18"/>
          <p:cNvSpPr/>
          <p:nvPr/>
        </p:nvSpPr>
        <p:spPr>
          <a:xfrm>
            <a:off x="6075640" y="4786670"/>
            <a:ext cx="7964686" cy="746284"/>
          </a:xfrm>
          <a:prstGeom prst="rect">
            <a:avLst/>
          </a:prstGeom>
          <a:solidFill>
            <a:srgbClr val="FFFFFF">
              <a:alpha val="4000"/>
            </a:srgbClr>
          </a:solidFill>
          <a:ln/>
        </p:spPr>
        <p:txBody>
          <a:bodyPr/>
          <a:lstStyle/>
          <a:p>
            <a:endParaRPr lang="ja-JP" altLang="en-US"/>
          </a:p>
        </p:txBody>
      </p:sp>
      <p:sp>
        <p:nvSpPr>
          <p:cNvPr id="22" name="Text 19"/>
          <p:cNvSpPr/>
          <p:nvPr/>
        </p:nvSpPr>
        <p:spPr>
          <a:xfrm>
            <a:off x="6242566" y="4893945"/>
            <a:ext cx="231862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Paavola et al.</a:t>
            </a:r>
            <a:endParaRPr lang="en-US" sz="1300" dirty="0">
              <a:latin typeface="Meiryo" panose="020B0604030504040204" pitchFamily="34" charset="-128"/>
              <a:ea typeface="Meiryo" panose="020B0604030504040204" pitchFamily="34" charset="-128"/>
            </a:endParaRPr>
          </a:p>
        </p:txBody>
      </p:sp>
      <p:sp>
        <p:nvSpPr>
          <p:cNvPr id="23" name="Text 20"/>
          <p:cNvSpPr/>
          <p:nvPr/>
        </p:nvSpPr>
        <p:spPr>
          <a:xfrm>
            <a:off x="8900993" y="4893945"/>
            <a:ext cx="2314813" cy="265867"/>
          </a:xfrm>
          <a:prstGeom prst="rect">
            <a:avLst/>
          </a:prstGeom>
          <a:noFill/>
          <a:ln/>
        </p:spPr>
        <p:txBody>
          <a:bodyPr wrap="non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2020</a:t>
            </a:r>
            <a:endParaRPr lang="en-US" sz="1300" dirty="0">
              <a:latin typeface="Meiryo" panose="020B0604030504040204" pitchFamily="34" charset="-128"/>
              <a:ea typeface="Meiryo" panose="020B0604030504040204" pitchFamily="34" charset="-128"/>
            </a:endParaRPr>
          </a:p>
        </p:txBody>
      </p:sp>
      <p:sp>
        <p:nvSpPr>
          <p:cNvPr id="24" name="Text 21"/>
          <p:cNvSpPr/>
          <p:nvPr/>
        </p:nvSpPr>
        <p:spPr>
          <a:xfrm>
            <a:off x="11555611" y="4893945"/>
            <a:ext cx="2318623" cy="531733"/>
          </a:xfrm>
          <a:prstGeom prst="rect">
            <a:avLst/>
          </a:prstGeom>
          <a:noFill/>
          <a:ln/>
        </p:spPr>
        <p:txBody>
          <a:bodyPr wrap="squar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砂上と硬い地面でのランニングの比較</a:t>
            </a:r>
            <a:endParaRPr lang="en-US" sz="1300" dirty="0">
              <a:latin typeface="Meiryo" panose="020B0604030504040204" pitchFamily="34" charset="-128"/>
              <a:ea typeface="Meiryo" panose="020B0604030504040204" pitchFamily="34" charset="-128"/>
            </a:endParaRPr>
          </a:p>
        </p:txBody>
      </p:sp>
      <p:sp>
        <p:nvSpPr>
          <p:cNvPr id="25" name="Text 22"/>
          <p:cNvSpPr/>
          <p:nvPr/>
        </p:nvSpPr>
        <p:spPr>
          <a:xfrm>
            <a:off x="6068020" y="5727502"/>
            <a:ext cx="7980759" cy="797600"/>
          </a:xfrm>
          <a:prstGeom prst="rect">
            <a:avLst/>
          </a:prstGeom>
          <a:noFill/>
          <a:ln/>
        </p:spPr>
        <p:txBody>
          <a:bodyPr wrap="squar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ビーチスプリントは、単なる競技としての魅力だけでなく、科学的にも注目される特性を持っています。砂浜での運動は、心肺機能や筋力の向上に大きな効果があることが研究で示されています。不安定な砂の上でのスプリントは、体幹やバランス能力の向上にも貢献し、総合的な運動能力の発達を促進します。</a:t>
            </a:r>
            <a:endParaRPr lang="en-US" sz="1300" dirty="0">
              <a:latin typeface="Meiryo" panose="020B0604030504040204" pitchFamily="34" charset="-128"/>
              <a:ea typeface="Meiryo" panose="020B0604030504040204" pitchFamily="34" charset="-128"/>
            </a:endParaRPr>
          </a:p>
        </p:txBody>
      </p:sp>
      <p:sp>
        <p:nvSpPr>
          <p:cNvPr id="26" name="Text 23"/>
          <p:cNvSpPr/>
          <p:nvPr/>
        </p:nvSpPr>
        <p:spPr>
          <a:xfrm>
            <a:off x="6068020" y="6712029"/>
            <a:ext cx="7980759" cy="797600"/>
          </a:xfrm>
          <a:prstGeom prst="rect">
            <a:avLst/>
          </a:prstGeom>
          <a:noFill/>
          <a:ln/>
        </p:spPr>
        <p:txBody>
          <a:bodyPr wrap="square" lIns="0" tIns="0" rIns="0" bIns="0" rtlCol="0" anchor="t"/>
          <a:lstStyle/>
          <a:p>
            <a:pPr marL="0" indent="0">
              <a:lnSpc>
                <a:spcPts val="205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これらの研究結果は、ビーチスプリントが競技者のパフォーマンス向上に寄与するだけでなく、一般の方々の健康増進にも効果的であることを示しています。自然環境を活かした新しいスポーツとして、ビーチスプリントは科学的根拠に基づいた価値を提供しています。</a:t>
            </a:r>
            <a:endParaRPr lang="en-US" sz="1300" dirty="0">
              <a:latin typeface="Meiryo" panose="020B0604030504040204" pitchFamily="34" charset="-128"/>
              <a:ea typeface="Meiryo" panose="020B060403050404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69806" y="491966"/>
            <a:ext cx="6561534" cy="546854"/>
          </a:xfrm>
          <a:prstGeom prst="rect">
            <a:avLst/>
          </a:prstGeom>
          <a:noFill/>
          <a:ln/>
        </p:spPr>
        <p:txBody>
          <a:bodyPr wrap="none" lIns="0" tIns="0" rIns="0" bIns="0" rtlCol="0" anchor="t"/>
          <a:lstStyle/>
          <a:p>
            <a:pPr marL="0" indent="0">
              <a:lnSpc>
                <a:spcPts val="4300"/>
              </a:lnSpc>
              <a:buNone/>
            </a:pPr>
            <a:r>
              <a:rPr lang="en-US" sz="3400" b="1" dirty="0">
                <a:solidFill>
                  <a:srgbClr val="000000"/>
                </a:solidFill>
                <a:latin typeface="Meiryo" panose="020B0604030504040204" pitchFamily="34" charset="-128"/>
                <a:ea typeface="Meiryo" panose="020B0604030504040204" pitchFamily="34" charset="-128"/>
                <a:cs typeface="Petrona Bold" pitchFamily="34" charset="-120"/>
              </a:rPr>
              <a:t>ビーチスプリント競技大会の未来</a:t>
            </a:r>
            <a:endParaRPr lang="en-US" sz="3400" dirty="0">
              <a:latin typeface="Meiryo" panose="020B0604030504040204" pitchFamily="34" charset="-128"/>
              <a:ea typeface="Meiryo" panose="020B0604030504040204" pitchFamily="34" charset="-128"/>
            </a:endParaRPr>
          </a:p>
        </p:txBody>
      </p:sp>
      <p:sp>
        <p:nvSpPr>
          <p:cNvPr id="4" name="Shape 1"/>
          <p:cNvSpPr/>
          <p:nvPr/>
        </p:nvSpPr>
        <p:spPr>
          <a:xfrm>
            <a:off x="6308408" y="1288852"/>
            <a:ext cx="22860" cy="5461159"/>
          </a:xfrm>
          <a:prstGeom prst="roundRect">
            <a:avLst>
              <a:gd name="adj" fmla="val 306263"/>
            </a:avLst>
          </a:prstGeom>
          <a:solidFill>
            <a:srgbClr val="B2D4E5"/>
          </a:solidFill>
          <a:ln/>
        </p:spPr>
        <p:txBody>
          <a:bodyPr/>
          <a:lstStyle/>
          <a:p>
            <a:endParaRPr lang="ja-JP" altLang="en-US"/>
          </a:p>
        </p:txBody>
      </p:sp>
      <p:sp>
        <p:nvSpPr>
          <p:cNvPr id="5" name="Shape 2"/>
          <p:cNvSpPr/>
          <p:nvPr/>
        </p:nvSpPr>
        <p:spPr>
          <a:xfrm>
            <a:off x="6484501" y="1652468"/>
            <a:ext cx="583406" cy="22860"/>
          </a:xfrm>
          <a:prstGeom prst="roundRect">
            <a:avLst>
              <a:gd name="adj" fmla="val 306263"/>
            </a:avLst>
          </a:prstGeom>
          <a:solidFill>
            <a:srgbClr val="B2D4E5"/>
          </a:solidFill>
          <a:ln/>
        </p:spPr>
        <p:txBody>
          <a:bodyPr/>
          <a:lstStyle/>
          <a:p>
            <a:endParaRPr lang="ja-JP" altLang="en-US"/>
          </a:p>
        </p:txBody>
      </p:sp>
      <p:sp>
        <p:nvSpPr>
          <p:cNvPr id="6" name="Shape 3"/>
          <p:cNvSpPr/>
          <p:nvPr/>
        </p:nvSpPr>
        <p:spPr>
          <a:xfrm>
            <a:off x="6132314" y="1476375"/>
            <a:ext cx="375047" cy="375047"/>
          </a:xfrm>
          <a:prstGeom prst="roundRect">
            <a:avLst>
              <a:gd name="adj" fmla="val 18667"/>
            </a:avLst>
          </a:prstGeom>
          <a:solidFill>
            <a:srgbClr val="CCEEFF"/>
          </a:solidFill>
          <a:ln w="7620">
            <a:solidFill>
              <a:srgbClr val="B2D4E5"/>
            </a:solidFill>
            <a:prstDash val="solid"/>
          </a:ln>
        </p:spPr>
        <p:txBody>
          <a:bodyPr/>
          <a:lstStyle/>
          <a:p>
            <a:endParaRPr lang="ja-JP" altLang="en-US"/>
          </a:p>
        </p:txBody>
      </p:sp>
      <p:sp>
        <p:nvSpPr>
          <p:cNvPr id="7" name="Text 4"/>
          <p:cNvSpPr/>
          <p:nvPr/>
        </p:nvSpPr>
        <p:spPr>
          <a:xfrm>
            <a:off x="6263640" y="1532573"/>
            <a:ext cx="112395" cy="262533"/>
          </a:xfrm>
          <a:prstGeom prst="rect">
            <a:avLst/>
          </a:prstGeom>
          <a:noFill/>
          <a:ln/>
        </p:spPr>
        <p:txBody>
          <a:bodyPr wrap="none" lIns="0" tIns="0" rIns="0" bIns="0" rtlCol="0" anchor="t"/>
          <a:lstStyle/>
          <a:p>
            <a:pPr marL="0" indent="0" algn="ctr">
              <a:lnSpc>
                <a:spcPts val="2050"/>
              </a:lnSpc>
              <a:buNone/>
            </a:pPr>
            <a:r>
              <a:rPr lang="en-US" sz="2050" b="1" dirty="0">
                <a:solidFill>
                  <a:srgbClr val="272525"/>
                </a:solidFill>
                <a:latin typeface="Petrona Bold" pitchFamily="34" charset="0"/>
                <a:ea typeface="Petrona Bold" pitchFamily="34" charset="-122"/>
                <a:cs typeface="Petrona Bold" pitchFamily="34" charset="-120"/>
              </a:rPr>
              <a:t>1</a:t>
            </a:r>
            <a:endParaRPr lang="en-US" sz="2050" dirty="0"/>
          </a:p>
        </p:txBody>
      </p:sp>
      <p:sp>
        <p:nvSpPr>
          <p:cNvPr id="8" name="Text 5"/>
          <p:cNvSpPr/>
          <p:nvPr/>
        </p:nvSpPr>
        <p:spPr>
          <a:xfrm>
            <a:off x="7236619" y="1455539"/>
            <a:ext cx="2482929" cy="273487"/>
          </a:xfrm>
          <a:prstGeom prst="rect">
            <a:avLst/>
          </a:prstGeom>
          <a:noFill/>
          <a:ln/>
        </p:spPr>
        <p:txBody>
          <a:bodyPr wrap="none" lIns="0" tIns="0" rIns="0" bIns="0" rtlCol="0" anchor="t"/>
          <a:lstStyle/>
          <a:p>
            <a:pPr marL="0" indent="0" algn="l">
              <a:lnSpc>
                <a:spcPts val="2150"/>
              </a:lnSpc>
              <a:buNone/>
            </a:pPr>
            <a:r>
              <a:rPr lang="en-US" sz="1700" b="1" dirty="0">
                <a:solidFill>
                  <a:srgbClr val="272525"/>
                </a:solidFill>
                <a:latin typeface="Meiryo" panose="020B0604030504040204" pitchFamily="34" charset="-128"/>
                <a:ea typeface="Meiryo" panose="020B0604030504040204" pitchFamily="34" charset="-128"/>
                <a:cs typeface="Petrona Bold" pitchFamily="34" charset="-120"/>
              </a:rPr>
              <a:t>2024年：テスト大会開催</a:t>
            </a:r>
            <a:endParaRPr lang="en-US" sz="1700" dirty="0">
              <a:latin typeface="Meiryo" panose="020B0604030504040204" pitchFamily="34" charset="-128"/>
              <a:ea typeface="Meiryo" panose="020B0604030504040204" pitchFamily="34" charset="-128"/>
            </a:endParaRPr>
          </a:p>
        </p:txBody>
      </p:sp>
      <p:sp>
        <p:nvSpPr>
          <p:cNvPr id="9" name="Text 6"/>
          <p:cNvSpPr/>
          <p:nvPr/>
        </p:nvSpPr>
        <p:spPr>
          <a:xfrm>
            <a:off x="7236619" y="1829038"/>
            <a:ext cx="6810375" cy="533400"/>
          </a:xfrm>
          <a:prstGeom prst="rect">
            <a:avLst/>
          </a:prstGeom>
          <a:noFill/>
          <a:ln/>
        </p:spPr>
        <p:txBody>
          <a:bodyPr wrap="square" lIns="0" tIns="0" rIns="0" bIns="0" rtlCol="0" anchor="t"/>
          <a:lstStyle/>
          <a:p>
            <a:pPr marL="0" indent="0" algn="l">
              <a:lnSpc>
                <a:spcPts val="210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鎌倉市由比ガ浜海岸で日本初のビーチスプリント競技大会を開催。競技規則の確立と記録測定システムの実証を行います。</a:t>
            </a:r>
            <a:endParaRPr lang="en-US" sz="1300" dirty="0">
              <a:latin typeface="Meiryo" panose="020B0604030504040204" pitchFamily="34" charset="-128"/>
              <a:ea typeface="Meiryo" panose="020B0604030504040204" pitchFamily="34" charset="-128"/>
            </a:endParaRPr>
          </a:p>
        </p:txBody>
      </p:sp>
      <p:sp>
        <p:nvSpPr>
          <p:cNvPr id="10" name="Shape 7"/>
          <p:cNvSpPr/>
          <p:nvPr/>
        </p:nvSpPr>
        <p:spPr>
          <a:xfrm>
            <a:off x="6484501" y="3059430"/>
            <a:ext cx="583406" cy="22860"/>
          </a:xfrm>
          <a:prstGeom prst="roundRect">
            <a:avLst>
              <a:gd name="adj" fmla="val 306263"/>
            </a:avLst>
          </a:prstGeom>
          <a:solidFill>
            <a:srgbClr val="B2D4E5"/>
          </a:solidFill>
          <a:ln/>
        </p:spPr>
        <p:txBody>
          <a:bodyPr/>
          <a:lstStyle/>
          <a:p>
            <a:endParaRPr lang="ja-JP" altLang="en-US"/>
          </a:p>
        </p:txBody>
      </p:sp>
      <p:sp>
        <p:nvSpPr>
          <p:cNvPr id="11" name="Shape 8"/>
          <p:cNvSpPr/>
          <p:nvPr/>
        </p:nvSpPr>
        <p:spPr>
          <a:xfrm>
            <a:off x="6132314" y="2883337"/>
            <a:ext cx="375047" cy="375047"/>
          </a:xfrm>
          <a:prstGeom prst="roundRect">
            <a:avLst>
              <a:gd name="adj" fmla="val 18667"/>
            </a:avLst>
          </a:prstGeom>
          <a:solidFill>
            <a:srgbClr val="CCEEFF"/>
          </a:solidFill>
          <a:ln w="7620">
            <a:solidFill>
              <a:srgbClr val="B2D4E5"/>
            </a:solidFill>
            <a:prstDash val="solid"/>
          </a:ln>
        </p:spPr>
        <p:txBody>
          <a:bodyPr/>
          <a:lstStyle/>
          <a:p>
            <a:endParaRPr lang="ja-JP" altLang="en-US"/>
          </a:p>
        </p:txBody>
      </p:sp>
      <p:sp>
        <p:nvSpPr>
          <p:cNvPr id="12" name="Text 9"/>
          <p:cNvSpPr/>
          <p:nvPr/>
        </p:nvSpPr>
        <p:spPr>
          <a:xfrm>
            <a:off x="6245423" y="2939534"/>
            <a:ext cx="148828" cy="262533"/>
          </a:xfrm>
          <a:prstGeom prst="rect">
            <a:avLst/>
          </a:prstGeom>
          <a:noFill/>
          <a:ln/>
        </p:spPr>
        <p:txBody>
          <a:bodyPr wrap="none" lIns="0" tIns="0" rIns="0" bIns="0" rtlCol="0" anchor="t"/>
          <a:lstStyle/>
          <a:p>
            <a:pPr marL="0" indent="0" algn="ctr">
              <a:lnSpc>
                <a:spcPts val="2050"/>
              </a:lnSpc>
              <a:buNone/>
            </a:pPr>
            <a:r>
              <a:rPr lang="en-US" sz="2050" b="1" dirty="0">
                <a:solidFill>
                  <a:srgbClr val="272525"/>
                </a:solidFill>
                <a:latin typeface="Petrona Bold" pitchFamily="34" charset="0"/>
                <a:ea typeface="Petrona Bold" pitchFamily="34" charset="-122"/>
                <a:cs typeface="Petrona Bold" pitchFamily="34" charset="-120"/>
              </a:rPr>
              <a:t>2</a:t>
            </a:r>
            <a:endParaRPr lang="en-US" sz="2050" dirty="0"/>
          </a:p>
        </p:txBody>
      </p:sp>
      <p:sp>
        <p:nvSpPr>
          <p:cNvPr id="13" name="Text 10"/>
          <p:cNvSpPr/>
          <p:nvPr/>
        </p:nvSpPr>
        <p:spPr>
          <a:xfrm>
            <a:off x="7236619" y="2862501"/>
            <a:ext cx="2187773" cy="273487"/>
          </a:xfrm>
          <a:prstGeom prst="rect">
            <a:avLst/>
          </a:prstGeom>
          <a:noFill/>
          <a:ln/>
        </p:spPr>
        <p:txBody>
          <a:bodyPr wrap="none" lIns="0" tIns="0" rIns="0" bIns="0" rtlCol="0" anchor="t"/>
          <a:lstStyle/>
          <a:p>
            <a:pPr marL="0" indent="0" algn="l">
              <a:lnSpc>
                <a:spcPts val="2150"/>
              </a:lnSpc>
              <a:buNone/>
            </a:pPr>
            <a:r>
              <a:rPr lang="en-US" sz="1700" b="1" dirty="0">
                <a:solidFill>
                  <a:srgbClr val="272525"/>
                </a:solidFill>
                <a:latin typeface="Meiryo" panose="020B0604030504040204" pitchFamily="34" charset="-128"/>
                <a:ea typeface="Meiryo" panose="020B0604030504040204" pitchFamily="34" charset="-128"/>
                <a:cs typeface="Petrona Bold" pitchFamily="34" charset="-120"/>
              </a:rPr>
              <a:t>2025年：全国展開</a:t>
            </a:r>
            <a:endParaRPr lang="en-US" sz="1700" dirty="0">
              <a:latin typeface="Meiryo" panose="020B0604030504040204" pitchFamily="34" charset="-128"/>
              <a:ea typeface="Meiryo" panose="020B0604030504040204" pitchFamily="34" charset="-128"/>
            </a:endParaRPr>
          </a:p>
        </p:txBody>
      </p:sp>
      <p:sp>
        <p:nvSpPr>
          <p:cNvPr id="14" name="Text 11"/>
          <p:cNvSpPr/>
          <p:nvPr/>
        </p:nvSpPr>
        <p:spPr>
          <a:xfrm>
            <a:off x="7236619" y="3236000"/>
            <a:ext cx="6810375" cy="533400"/>
          </a:xfrm>
          <a:prstGeom prst="rect">
            <a:avLst/>
          </a:prstGeom>
          <a:noFill/>
          <a:ln/>
        </p:spPr>
        <p:txBody>
          <a:bodyPr wrap="square" lIns="0" tIns="0" rIns="0" bIns="0" rtlCol="0" anchor="t"/>
          <a:lstStyle/>
          <a:p>
            <a:pPr marL="0" indent="0" algn="l">
              <a:lnSpc>
                <a:spcPts val="210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由比ガ浜GP（神奈川）、高田松原海水浴場GP（福井）など、日本各地のブルーフラッグ認証ビーチで大会を開催。地域の特色を活かしたイベントを展開します。</a:t>
            </a:r>
            <a:endParaRPr lang="en-US" sz="1300" dirty="0">
              <a:latin typeface="Meiryo" panose="020B0604030504040204" pitchFamily="34" charset="-128"/>
              <a:ea typeface="Meiryo" panose="020B0604030504040204" pitchFamily="34" charset="-128"/>
            </a:endParaRPr>
          </a:p>
        </p:txBody>
      </p:sp>
      <p:sp>
        <p:nvSpPr>
          <p:cNvPr id="15" name="Shape 12"/>
          <p:cNvSpPr/>
          <p:nvPr/>
        </p:nvSpPr>
        <p:spPr>
          <a:xfrm>
            <a:off x="6484501" y="4466392"/>
            <a:ext cx="583406" cy="22860"/>
          </a:xfrm>
          <a:prstGeom prst="roundRect">
            <a:avLst>
              <a:gd name="adj" fmla="val 306263"/>
            </a:avLst>
          </a:prstGeom>
          <a:solidFill>
            <a:srgbClr val="B2D4E5"/>
          </a:solidFill>
          <a:ln/>
        </p:spPr>
        <p:txBody>
          <a:bodyPr/>
          <a:lstStyle/>
          <a:p>
            <a:endParaRPr lang="ja-JP" altLang="en-US"/>
          </a:p>
        </p:txBody>
      </p:sp>
      <p:sp>
        <p:nvSpPr>
          <p:cNvPr id="16" name="Shape 13"/>
          <p:cNvSpPr/>
          <p:nvPr/>
        </p:nvSpPr>
        <p:spPr>
          <a:xfrm>
            <a:off x="6132314" y="4290298"/>
            <a:ext cx="375047" cy="375047"/>
          </a:xfrm>
          <a:prstGeom prst="roundRect">
            <a:avLst>
              <a:gd name="adj" fmla="val 18667"/>
            </a:avLst>
          </a:prstGeom>
          <a:solidFill>
            <a:srgbClr val="CCEEFF"/>
          </a:solidFill>
          <a:ln w="7620">
            <a:solidFill>
              <a:srgbClr val="B2D4E5"/>
            </a:solidFill>
            <a:prstDash val="solid"/>
          </a:ln>
        </p:spPr>
        <p:txBody>
          <a:bodyPr/>
          <a:lstStyle/>
          <a:p>
            <a:endParaRPr lang="ja-JP" altLang="en-US"/>
          </a:p>
        </p:txBody>
      </p:sp>
      <p:sp>
        <p:nvSpPr>
          <p:cNvPr id="17" name="Text 14"/>
          <p:cNvSpPr/>
          <p:nvPr/>
        </p:nvSpPr>
        <p:spPr>
          <a:xfrm>
            <a:off x="6245543" y="4346496"/>
            <a:ext cx="148590" cy="262533"/>
          </a:xfrm>
          <a:prstGeom prst="rect">
            <a:avLst/>
          </a:prstGeom>
          <a:noFill/>
          <a:ln/>
        </p:spPr>
        <p:txBody>
          <a:bodyPr wrap="none" lIns="0" tIns="0" rIns="0" bIns="0" rtlCol="0" anchor="t"/>
          <a:lstStyle/>
          <a:p>
            <a:pPr marL="0" indent="0" algn="ctr">
              <a:lnSpc>
                <a:spcPts val="2050"/>
              </a:lnSpc>
              <a:buNone/>
            </a:pPr>
            <a:r>
              <a:rPr lang="en-US" sz="2050" b="1" dirty="0">
                <a:solidFill>
                  <a:srgbClr val="272525"/>
                </a:solidFill>
                <a:latin typeface="Petrona Bold" pitchFamily="34" charset="0"/>
                <a:ea typeface="Petrona Bold" pitchFamily="34" charset="-122"/>
                <a:cs typeface="Petrona Bold" pitchFamily="34" charset="-120"/>
              </a:rPr>
              <a:t>3</a:t>
            </a:r>
            <a:endParaRPr lang="en-US" sz="2050" dirty="0"/>
          </a:p>
        </p:txBody>
      </p:sp>
      <p:sp>
        <p:nvSpPr>
          <p:cNvPr id="18" name="Text 15"/>
          <p:cNvSpPr/>
          <p:nvPr/>
        </p:nvSpPr>
        <p:spPr>
          <a:xfrm>
            <a:off x="7236619" y="4269462"/>
            <a:ext cx="2497574" cy="273487"/>
          </a:xfrm>
          <a:prstGeom prst="rect">
            <a:avLst/>
          </a:prstGeom>
          <a:noFill/>
          <a:ln/>
        </p:spPr>
        <p:txBody>
          <a:bodyPr wrap="none" lIns="0" tIns="0" rIns="0" bIns="0" rtlCol="0" anchor="t"/>
          <a:lstStyle/>
          <a:p>
            <a:pPr marL="0" indent="0" algn="l">
              <a:lnSpc>
                <a:spcPts val="2150"/>
              </a:lnSpc>
              <a:buNone/>
            </a:pPr>
            <a:r>
              <a:rPr lang="en-US" sz="1700" b="1" dirty="0">
                <a:solidFill>
                  <a:srgbClr val="272525"/>
                </a:solidFill>
                <a:latin typeface="Meiryo" panose="020B0604030504040204" pitchFamily="34" charset="-128"/>
                <a:ea typeface="Meiryo" panose="020B0604030504040204" pitchFamily="34" charset="-128"/>
                <a:cs typeface="Petrona Bold" pitchFamily="34" charset="-120"/>
              </a:rPr>
              <a:t>2026年：国際大会の誕生</a:t>
            </a:r>
            <a:endParaRPr lang="en-US" sz="1700" dirty="0">
              <a:latin typeface="Meiryo" panose="020B0604030504040204" pitchFamily="34" charset="-128"/>
              <a:ea typeface="Meiryo" panose="020B0604030504040204" pitchFamily="34" charset="-128"/>
            </a:endParaRPr>
          </a:p>
        </p:txBody>
      </p:sp>
      <p:sp>
        <p:nvSpPr>
          <p:cNvPr id="19" name="Text 16"/>
          <p:cNvSpPr/>
          <p:nvPr/>
        </p:nvSpPr>
        <p:spPr>
          <a:xfrm>
            <a:off x="7236619" y="4642961"/>
            <a:ext cx="6810375" cy="533400"/>
          </a:xfrm>
          <a:prstGeom prst="rect">
            <a:avLst/>
          </a:prstGeom>
          <a:noFill/>
          <a:ln/>
        </p:spPr>
        <p:txBody>
          <a:bodyPr wrap="square" lIns="0" tIns="0" rIns="0" bIns="0" rtlCol="0" anchor="t"/>
          <a:lstStyle/>
          <a:p>
            <a:pPr marL="0" indent="0" algn="l">
              <a:lnSpc>
                <a:spcPts val="210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FEEとの連携により、海外のブルーフラッグ認証ビーチでの国際競技大会を開催。世界中のアスリートが集う祭典となります。</a:t>
            </a:r>
            <a:endParaRPr lang="en-US" sz="1300" dirty="0">
              <a:latin typeface="Meiryo" panose="020B0604030504040204" pitchFamily="34" charset="-128"/>
              <a:ea typeface="Meiryo" panose="020B0604030504040204" pitchFamily="34" charset="-128"/>
            </a:endParaRPr>
          </a:p>
        </p:txBody>
      </p:sp>
      <p:sp>
        <p:nvSpPr>
          <p:cNvPr id="20" name="Shape 17"/>
          <p:cNvSpPr/>
          <p:nvPr/>
        </p:nvSpPr>
        <p:spPr>
          <a:xfrm>
            <a:off x="6484501" y="5873353"/>
            <a:ext cx="583406" cy="22860"/>
          </a:xfrm>
          <a:prstGeom prst="roundRect">
            <a:avLst>
              <a:gd name="adj" fmla="val 306263"/>
            </a:avLst>
          </a:prstGeom>
          <a:solidFill>
            <a:srgbClr val="B2D4E5"/>
          </a:solidFill>
          <a:ln/>
        </p:spPr>
        <p:txBody>
          <a:bodyPr/>
          <a:lstStyle/>
          <a:p>
            <a:endParaRPr lang="ja-JP" altLang="en-US"/>
          </a:p>
        </p:txBody>
      </p:sp>
      <p:sp>
        <p:nvSpPr>
          <p:cNvPr id="21" name="Shape 18"/>
          <p:cNvSpPr/>
          <p:nvPr/>
        </p:nvSpPr>
        <p:spPr>
          <a:xfrm>
            <a:off x="6132314" y="5697260"/>
            <a:ext cx="375047" cy="375047"/>
          </a:xfrm>
          <a:prstGeom prst="roundRect">
            <a:avLst>
              <a:gd name="adj" fmla="val 18667"/>
            </a:avLst>
          </a:prstGeom>
          <a:solidFill>
            <a:srgbClr val="CCEEFF"/>
          </a:solidFill>
          <a:ln w="7620">
            <a:solidFill>
              <a:srgbClr val="B2D4E5"/>
            </a:solidFill>
            <a:prstDash val="solid"/>
          </a:ln>
        </p:spPr>
        <p:txBody>
          <a:bodyPr/>
          <a:lstStyle/>
          <a:p>
            <a:endParaRPr lang="ja-JP" altLang="en-US"/>
          </a:p>
        </p:txBody>
      </p:sp>
      <p:sp>
        <p:nvSpPr>
          <p:cNvPr id="22" name="Text 19"/>
          <p:cNvSpPr/>
          <p:nvPr/>
        </p:nvSpPr>
        <p:spPr>
          <a:xfrm>
            <a:off x="6249114" y="5753457"/>
            <a:ext cx="141446" cy="262533"/>
          </a:xfrm>
          <a:prstGeom prst="rect">
            <a:avLst/>
          </a:prstGeom>
          <a:noFill/>
          <a:ln/>
        </p:spPr>
        <p:txBody>
          <a:bodyPr wrap="none" lIns="0" tIns="0" rIns="0" bIns="0" rtlCol="0" anchor="t"/>
          <a:lstStyle/>
          <a:p>
            <a:pPr marL="0" indent="0" algn="ctr">
              <a:lnSpc>
                <a:spcPts val="2050"/>
              </a:lnSpc>
              <a:buNone/>
            </a:pPr>
            <a:r>
              <a:rPr lang="en-US" sz="2050" b="1" dirty="0">
                <a:solidFill>
                  <a:srgbClr val="272525"/>
                </a:solidFill>
                <a:latin typeface="Petrona Bold" pitchFamily="34" charset="0"/>
                <a:ea typeface="Petrona Bold" pitchFamily="34" charset="-122"/>
                <a:cs typeface="Petrona Bold" pitchFamily="34" charset="-120"/>
              </a:rPr>
              <a:t>4</a:t>
            </a:r>
            <a:endParaRPr lang="en-US" sz="2050" dirty="0"/>
          </a:p>
        </p:txBody>
      </p:sp>
      <p:sp>
        <p:nvSpPr>
          <p:cNvPr id="23" name="Text 20"/>
          <p:cNvSpPr/>
          <p:nvPr/>
        </p:nvSpPr>
        <p:spPr>
          <a:xfrm>
            <a:off x="7236619" y="5676424"/>
            <a:ext cx="3819049" cy="273487"/>
          </a:xfrm>
          <a:prstGeom prst="rect">
            <a:avLst/>
          </a:prstGeom>
          <a:noFill/>
          <a:ln/>
        </p:spPr>
        <p:txBody>
          <a:bodyPr wrap="none" lIns="0" tIns="0" rIns="0" bIns="0" rtlCol="0" anchor="t"/>
          <a:lstStyle/>
          <a:p>
            <a:pPr marL="0" indent="0" algn="l">
              <a:lnSpc>
                <a:spcPts val="2150"/>
              </a:lnSpc>
              <a:buNone/>
            </a:pPr>
            <a:r>
              <a:rPr lang="en-US" sz="1700" b="1" dirty="0">
                <a:solidFill>
                  <a:srgbClr val="272525"/>
                </a:solidFill>
                <a:latin typeface="Meiryo" panose="020B0604030504040204" pitchFamily="34" charset="-128"/>
                <a:ea typeface="Meiryo" panose="020B0604030504040204" pitchFamily="34" charset="-128"/>
                <a:cs typeface="Petrona Bold" pitchFamily="34" charset="-120"/>
              </a:rPr>
              <a:t>2030年：オリンピック種目を目指して</a:t>
            </a:r>
            <a:endParaRPr lang="en-US" sz="1700" dirty="0">
              <a:latin typeface="Meiryo" panose="020B0604030504040204" pitchFamily="34" charset="-128"/>
              <a:ea typeface="Meiryo" panose="020B0604030504040204" pitchFamily="34" charset="-128"/>
            </a:endParaRPr>
          </a:p>
        </p:txBody>
      </p:sp>
      <p:sp>
        <p:nvSpPr>
          <p:cNvPr id="24" name="Text 21"/>
          <p:cNvSpPr/>
          <p:nvPr/>
        </p:nvSpPr>
        <p:spPr>
          <a:xfrm>
            <a:off x="7236619" y="6049923"/>
            <a:ext cx="6810375" cy="533400"/>
          </a:xfrm>
          <a:prstGeom prst="rect">
            <a:avLst/>
          </a:prstGeom>
          <a:noFill/>
          <a:ln/>
        </p:spPr>
        <p:txBody>
          <a:bodyPr wrap="square" lIns="0" tIns="0" rIns="0" bIns="0" rtlCol="0" anchor="t"/>
          <a:lstStyle/>
          <a:p>
            <a:pPr marL="0" indent="0" algn="l">
              <a:lnSpc>
                <a:spcPts val="210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ビーチスプリントの魅力と価値が世界中で認められ、オリンピックの新種目として採用されることを目指します。</a:t>
            </a:r>
            <a:endParaRPr lang="en-US" sz="1300" dirty="0">
              <a:latin typeface="Meiryo" panose="020B0604030504040204" pitchFamily="34" charset="-128"/>
              <a:ea typeface="Meiryo" panose="020B0604030504040204" pitchFamily="34" charset="-128"/>
            </a:endParaRPr>
          </a:p>
        </p:txBody>
      </p:sp>
      <p:sp>
        <p:nvSpPr>
          <p:cNvPr id="25" name="Text 22"/>
          <p:cNvSpPr/>
          <p:nvPr/>
        </p:nvSpPr>
        <p:spPr>
          <a:xfrm>
            <a:off x="6069806" y="6937534"/>
            <a:ext cx="7977188" cy="800100"/>
          </a:xfrm>
          <a:prstGeom prst="rect">
            <a:avLst/>
          </a:prstGeom>
          <a:noFill/>
          <a:ln/>
        </p:spPr>
        <p:txBody>
          <a:bodyPr wrap="square" lIns="0" tIns="0" rIns="0" bIns="0" rtlCol="0" anchor="t"/>
          <a:lstStyle/>
          <a:p>
            <a:pPr marL="0" indent="0">
              <a:lnSpc>
                <a:spcPts val="2100"/>
              </a:lnSpc>
              <a:buNone/>
            </a:pPr>
            <a:r>
              <a:rPr lang="en-US" sz="1300" dirty="0">
                <a:solidFill>
                  <a:srgbClr val="272525"/>
                </a:solidFill>
                <a:latin typeface="Meiryo" panose="020B0604030504040204" pitchFamily="34" charset="-128"/>
                <a:ea typeface="Meiryo" panose="020B0604030504040204" pitchFamily="34" charset="-128"/>
                <a:cs typeface="Inter" pitchFamily="34" charset="-120"/>
              </a:rPr>
              <a:t>ビーチスプリント競技大会は、スポーツの新しい可能性を切り拓くとともに、環境保護とSDGs達成に向けた具体的な行動の場となります。私たちは、この革新的な取り組みを通じて、スポーツの力で世界をより良い方向に変えていくことを目指しています。皆様のご支援とご参加を心よりお待ちしております。</a:t>
            </a:r>
            <a:endParaRPr lang="en-US" sz="1300" dirty="0">
              <a:latin typeface="Meiryo" panose="020B0604030504040204" pitchFamily="34" charset="-128"/>
              <a:ea typeface="Meiryo" panose="020B0604030504040204" pitchFamily="34"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TotalTime>
  <Words>500</Words>
  <Application>Microsoft Macintosh PowerPoint</Application>
  <PresentationFormat>ユーザー設定</PresentationFormat>
  <Paragraphs>92</Paragraphs>
  <Slides>8</Slides>
  <Notes>8</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vt:i4>
      </vt:variant>
    </vt:vector>
  </HeadingPairs>
  <TitlesOfParts>
    <vt:vector size="13" baseType="lpstr">
      <vt:lpstr>Arial</vt:lpstr>
      <vt:lpstr>Inter</vt:lpstr>
      <vt:lpstr>Petrona Bold</vt:lpstr>
      <vt:lpstr>Meiryo</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高野 進</cp:lastModifiedBy>
  <cp:revision>3</cp:revision>
  <dcterms:created xsi:type="dcterms:W3CDTF">2024-11-03T06:32:23Z</dcterms:created>
  <dcterms:modified xsi:type="dcterms:W3CDTF">2024-11-03T07:50:24Z</dcterms:modified>
</cp:coreProperties>
</file>